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8" r:id="rId3"/>
    <p:sldId id="259" r:id="rId4"/>
    <p:sldId id="260" r:id="rId5"/>
    <p:sldId id="262" r:id="rId6"/>
    <p:sldId id="263" r:id="rId7"/>
    <p:sldId id="265" r:id="rId8"/>
    <p:sldId id="266" r:id="rId9"/>
    <p:sldId id="267" r:id="rId10"/>
    <p:sldId id="268" r:id="rId11"/>
    <p:sldId id="269" r:id="rId12"/>
    <p:sldId id="271" r:id="rId13"/>
    <p:sldId id="272" r:id="rId14"/>
    <p:sldId id="273" r:id="rId15"/>
    <p:sldId id="274" r:id="rId16"/>
    <p:sldId id="276" r:id="rId17"/>
    <p:sldId id="277" r:id="rId18"/>
    <p:sldId id="278" r:id="rId19"/>
    <p:sldId id="279" r:id="rId20"/>
    <p:sldId id="281" r:id="rId21"/>
    <p:sldId id="282" r:id="rId22"/>
    <p:sldId id="286" r:id="rId23"/>
    <p:sldId id="287" r:id="rId24"/>
    <p:sldId id="288" r:id="rId25"/>
    <p:sldId id="289" r:id="rId26"/>
    <p:sldId id="284" r:id="rId27"/>
    <p:sldId id="285" r:id="rId28"/>
    <p:sldId id="291" r:id="rId29"/>
    <p:sldId id="292" r:id="rId30"/>
    <p:sldId id="293" r:id="rId3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01" autoAdjust="0"/>
    <p:restoredTop sz="95196" autoAdjust="0"/>
  </p:normalViewPr>
  <p:slideViewPr>
    <p:cSldViewPr snapToGrid="0" snapToObjects="1">
      <p:cViewPr varScale="1">
        <p:scale>
          <a:sx n="71" d="100"/>
          <a:sy n="71" d="100"/>
        </p:scale>
        <p:origin x="37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4410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5071290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536420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184834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8073376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319401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420040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397233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587341"/>
            <a:ext cx="7477601" cy="3332798"/>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Revolutionizing Personal Finance Management: The Expense Sharing App</a:t>
            </a:r>
            <a:endParaRPr lang="en-US" sz="5249" dirty="0"/>
          </a:p>
        </p:txBody>
      </p:sp>
      <p:sp>
        <p:nvSpPr>
          <p:cNvPr id="5" name="Text 2"/>
          <p:cNvSpPr/>
          <p:nvPr/>
        </p:nvSpPr>
        <p:spPr>
          <a:xfrm>
            <a:off x="6319599" y="5253395"/>
            <a:ext cx="7477601" cy="1388745"/>
          </a:xfrm>
          <a:prstGeom prst="rect">
            <a:avLst/>
          </a:prstGeom>
          <a:noFill/>
          <a:ln/>
        </p:spPr>
        <p:txBody>
          <a:bodyPr wrap="square" rtlCol="0" anchor="t"/>
          <a:lstStyle/>
          <a:p>
            <a:pPr marL="0" indent="0">
              <a:lnSpc>
                <a:spcPts val="2734"/>
              </a:lnSpc>
              <a:buNone/>
            </a:pPr>
            <a:r>
              <a:rPr lang="en-US" sz="2187" b="1" dirty="0">
                <a:solidFill>
                  <a:srgbClr val="FCEC99"/>
                </a:solidFill>
                <a:latin typeface="Montserrat" pitchFamily="34" charset="0"/>
                <a:ea typeface="Montserrat" pitchFamily="34" charset="-122"/>
                <a:cs typeface="Montserrat" pitchFamily="34" charset="-120"/>
              </a:rPr>
              <a:t>Discover how our Expense Sharing App is changing the way we manage our finances. Say goodbye to excel spreadsheets and hello to effortless splitting and tracking of expenses with your loved ones.</a:t>
            </a:r>
            <a:endParaRPr lang="en-US" sz="2187"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190042"/>
            <a:ext cx="65760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Microphones (Optional)</a:t>
            </a:r>
            <a:endParaRPr lang="en-US" sz="4374" dirty="0"/>
          </a:p>
        </p:txBody>
      </p:sp>
      <p:sp>
        <p:nvSpPr>
          <p:cNvPr id="5" name="Text 2"/>
          <p:cNvSpPr/>
          <p:nvPr/>
        </p:nvSpPr>
        <p:spPr>
          <a:xfrm>
            <a:off x="2037993" y="4328755"/>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If voice recognition is a preferred input method, users may need devices with built-in microphones or external microphones.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190042"/>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GPS (Optional)</a:t>
            </a:r>
            <a:endParaRPr lang="en-US" sz="4374" dirty="0"/>
          </a:p>
        </p:txBody>
      </p:sp>
      <p:sp>
        <p:nvSpPr>
          <p:cNvPr id="5" name="Text 2"/>
          <p:cNvSpPr/>
          <p:nvPr/>
        </p:nvSpPr>
        <p:spPr>
          <a:xfrm>
            <a:off x="2037993" y="4328755"/>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For accurate location tracking and expense categorization, devices with GPS capabilities can enhance the user experience.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020497"/>
            <a:ext cx="10554414" cy="1388745"/>
          </a:xfrm>
          <a:prstGeom prst="rect">
            <a:avLst/>
          </a:prstGeom>
          <a:noFill/>
          <a:ln/>
        </p:spPr>
        <p:txBody>
          <a:bodyPr wrap="squar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User Authentication and Registration</a:t>
            </a:r>
            <a:endParaRPr lang="en-US" sz="4374" dirty="0"/>
          </a:p>
        </p:txBody>
      </p:sp>
      <p:sp>
        <p:nvSpPr>
          <p:cNvPr id="5" name="Text 2"/>
          <p:cNvSpPr/>
          <p:nvPr/>
        </p:nvSpPr>
        <p:spPr>
          <a:xfrm>
            <a:off x="2393394" y="485358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Allows users to create accounts, log in securely, and manage their profiles.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5288280"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Voice Recognition</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Enables voice-activated expense entry for a hands-free user experience.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6797040"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Geo-Limit Enforcement</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Sets geographical spending limits and monitors expenses within specified areas.</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5135880"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Expense Tracking</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Records and categorizes expenses, providing insights into spending habits.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4443889"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Notifications</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Sends alerts for limit exceedances and provides budget suggestions</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065026"/>
            <a:ext cx="7429500"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User Profile Management</a:t>
            </a:r>
            <a:endParaRPr lang="en-US" sz="4374" dirty="0"/>
          </a:p>
        </p:txBody>
      </p:sp>
      <p:sp>
        <p:nvSpPr>
          <p:cNvPr id="5" name="Text 2"/>
          <p:cNvSpPr/>
          <p:nvPr/>
        </p:nvSpPr>
        <p:spPr>
          <a:xfrm>
            <a:off x="2037993" y="4203740"/>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Allows users to customize their profiles and preferences.</a:t>
            </a:r>
            <a:endParaRPr lang="en-US" sz="1750" dirty="0"/>
          </a:p>
        </p:txBody>
      </p:sp>
      <p:sp>
        <p:nvSpPr>
          <p:cNvPr id="6" name="Text 3"/>
          <p:cNvSpPr/>
          <p:nvPr/>
        </p:nvSpPr>
        <p:spPr>
          <a:xfrm>
            <a:off x="2037993" y="4809053"/>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6118860"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Reports and Outputs</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Generates reports and summaries of user expenses and financial trends.</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4443889" cy="694373"/>
          </a:xfrm>
          <a:prstGeom prst="rect">
            <a:avLst/>
          </a:prstGeom>
          <a:noFill/>
          <a:ln/>
        </p:spPr>
        <p:txBody>
          <a:bodyPr wrap="none" rtlCol="0" anchor="t"/>
          <a:lstStyle/>
          <a:p>
            <a:pPr marL="0" indent="0">
              <a:lnSpc>
                <a:spcPts val="5468"/>
              </a:lnSpc>
              <a:buNone/>
            </a:pPr>
            <a:r>
              <a:rPr lang="en-US" sz="4374" b="1" dirty="0">
                <a:solidFill>
                  <a:srgbClr val="F2F0F4"/>
                </a:solidFill>
                <a:latin typeface="Montserrat" pitchFamily="34" charset="0"/>
                <a:ea typeface="Montserrat" pitchFamily="34" charset="-122"/>
                <a:cs typeface="Montserrat" pitchFamily="34" charset="-120"/>
              </a:rPr>
              <a:t>Admin Panel</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Provides administrative tools for managing user data and system settings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2398955" y="1249679"/>
            <a:ext cx="5550946" cy="2143007"/>
          </a:xfrm>
          <a:prstGeom prst="rect">
            <a:avLst/>
          </a:prstGeom>
          <a:noFill/>
          <a:ln/>
        </p:spPr>
        <p:txBody>
          <a:bodyPr wrap="none" rtlCol="0" anchor="t"/>
          <a:lstStyle/>
          <a:p>
            <a:pPr marL="0" indent="0">
              <a:lnSpc>
                <a:spcPts val="2734"/>
              </a:lnSpc>
              <a:buNone/>
            </a:pPr>
            <a:endParaRPr lang="en-US" sz="5400" b="1" i="1" dirty="0">
              <a:solidFill>
                <a:srgbClr val="FFA44F"/>
              </a:solidFill>
              <a:latin typeface="Montserrat" pitchFamily="34" charset="0"/>
              <a:ea typeface="Montserrat" pitchFamily="34" charset="-122"/>
              <a:cs typeface="Montserrat" pitchFamily="34" charset="-120"/>
            </a:endParaRPr>
          </a:p>
          <a:p>
            <a:pPr marL="0" indent="0">
              <a:lnSpc>
                <a:spcPts val="2734"/>
              </a:lnSpc>
              <a:buNone/>
            </a:pPr>
            <a:r>
              <a:rPr lang="en-US" sz="5400" b="1" i="1" dirty="0">
                <a:solidFill>
                  <a:srgbClr val="FFA44F"/>
                </a:solidFill>
                <a:latin typeface="Montserrat" pitchFamily="34" charset="0"/>
                <a:ea typeface="Montserrat" pitchFamily="34" charset="-122"/>
                <a:cs typeface="Montserrat" pitchFamily="34" charset="-120"/>
              </a:rPr>
              <a:t>	Presenter</a:t>
            </a:r>
            <a:endParaRPr lang="en-US" sz="2187" dirty="0"/>
          </a:p>
        </p:txBody>
      </p:sp>
      <p:sp>
        <p:nvSpPr>
          <p:cNvPr id="5" name="Text 2"/>
          <p:cNvSpPr/>
          <p:nvPr/>
        </p:nvSpPr>
        <p:spPr>
          <a:xfrm>
            <a:off x="2037993" y="3022899"/>
            <a:ext cx="5911908" cy="1272400"/>
          </a:xfrm>
          <a:prstGeom prst="rect">
            <a:avLst/>
          </a:prstGeom>
          <a:noFill/>
          <a:ln/>
        </p:spPr>
        <p:txBody>
          <a:bodyPr wrap="none" rtlCol="0" anchor="t"/>
          <a:lstStyle/>
          <a:p>
            <a:pPr marL="0" indent="0">
              <a:lnSpc>
                <a:spcPts val="2734"/>
              </a:lnSpc>
              <a:buNone/>
            </a:pPr>
            <a:endParaRPr lang="en-US" sz="5400" b="1" i="1" dirty="0">
              <a:solidFill>
                <a:srgbClr val="FFA44F"/>
              </a:solidFill>
              <a:latin typeface="Montserrat" pitchFamily="34" charset="0"/>
              <a:ea typeface="Montserrat" pitchFamily="34" charset="-122"/>
              <a:cs typeface="Montserrat" pitchFamily="34" charset="-120"/>
            </a:endParaRPr>
          </a:p>
          <a:p>
            <a:pPr marL="0" indent="0">
              <a:lnSpc>
                <a:spcPts val="2734"/>
              </a:lnSpc>
              <a:buNone/>
            </a:pPr>
            <a:r>
              <a:rPr lang="en-US" sz="5400" b="1" i="1" dirty="0">
                <a:solidFill>
                  <a:srgbClr val="FFA44F"/>
                </a:solidFill>
                <a:latin typeface="Montserrat" pitchFamily="34" charset="0"/>
                <a:ea typeface="Montserrat" pitchFamily="34" charset="-122"/>
                <a:cs typeface="Montserrat" pitchFamily="34" charset="-120"/>
              </a:rPr>
              <a:t>   Anmol Goyal</a:t>
            </a:r>
            <a:endParaRPr lang="en-US" sz="5400" dirty="0"/>
          </a:p>
        </p:txBody>
      </p:sp>
      <p:sp>
        <p:nvSpPr>
          <p:cNvPr id="6" name="Text 3"/>
          <p:cNvSpPr/>
          <p:nvPr/>
        </p:nvSpPr>
        <p:spPr>
          <a:xfrm>
            <a:off x="591670" y="4642365"/>
            <a:ext cx="13296451" cy="2737381"/>
          </a:xfrm>
          <a:prstGeom prst="rect">
            <a:avLst/>
          </a:prstGeom>
          <a:noFill/>
          <a:ln/>
        </p:spPr>
        <p:txBody>
          <a:bodyPr wrap="square" rtlCol="0" anchor="t"/>
          <a:lstStyle/>
          <a:p>
            <a:pPr marL="0" indent="0" algn="just">
              <a:buNone/>
            </a:pPr>
            <a:r>
              <a:rPr lang="en-US" sz="4800" dirty="0">
                <a:solidFill>
                  <a:srgbClr val="DCD7E5"/>
                </a:solidFill>
                <a:latin typeface="Heebo" pitchFamily="34" charset="0"/>
                <a:ea typeface="Heebo" pitchFamily="34" charset="-122"/>
                <a:cs typeface="Heebo" pitchFamily="34" charset="-120"/>
              </a:rPr>
              <a:t>As the lead developer and project  manager, Anmol played a pivotal role in building this app from the ground up</a:t>
            </a:r>
            <a:r>
              <a:rPr lang="en-US" sz="2187" dirty="0">
                <a:solidFill>
                  <a:srgbClr val="DCD7E5"/>
                </a:solidFill>
                <a:latin typeface="Heebo" pitchFamily="34" charset="0"/>
                <a:ea typeface="Heebo" pitchFamily="34" charset="-122"/>
                <a:cs typeface="Heebo" pitchFamily="34" charset="-120"/>
              </a:rPr>
              <a:t>.</a:t>
            </a:r>
            <a:endParaRPr lang="en-US" sz="2187"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479238"/>
            <a:ext cx="469392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Expense Reports</a:t>
            </a:r>
            <a:endParaRPr lang="en-US" sz="4374" dirty="0"/>
          </a:p>
        </p:txBody>
      </p:sp>
      <p:sp>
        <p:nvSpPr>
          <p:cNvPr id="5" name="Text 2"/>
          <p:cNvSpPr/>
          <p:nvPr/>
        </p:nvSpPr>
        <p:spPr>
          <a:xfrm>
            <a:off x="2393394" y="361795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Gain Insights: Our Expense Report feature offers valuable insights into your spending habits.</a:t>
            </a: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Informed Decisions: It empowers you to make informed financial decisions.</a:t>
            </a:r>
            <a:endParaRPr lang="en-US" sz="1750" dirty="0"/>
          </a:p>
        </p:txBody>
      </p:sp>
      <p:sp>
        <p:nvSpPr>
          <p:cNvPr id="7" name="Text 4"/>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Simplified Tracking: Easily track and categorize your expenses for a clearer financial picture.</a:t>
            </a:r>
            <a:endParaRPr lang="en-US" sz="1750" dirty="0"/>
          </a:p>
        </p:txBody>
      </p:sp>
      <p:sp>
        <p:nvSpPr>
          <p:cNvPr id="8" name="Text 5"/>
          <p:cNvSpPr/>
          <p:nvPr/>
        </p:nvSpPr>
        <p:spPr>
          <a:xfrm>
            <a:off x="2393394" y="495061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Budget Management: Set and manage budgets efficiently with detailed expense breakdowns.</a:t>
            </a:r>
            <a:endParaRPr lang="en-US" sz="1750" dirty="0"/>
          </a:p>
        </p:txBody>
      </p:sp>
      <p:sp>
        <p:nvSpPr>
          <p:cNvPr id="9" name="Text 6"/>
          <p:cNvSpPr/>
          <p:nvPr/>
        </p:nvSpPr>
        <p:spPr>
          <a:xfrm>
            <a:off x="2393394" y="539484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Financial Advisor: Let the Expense Report guide you towards financial wellness.</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2626"/>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123837"/>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Analytics</a:t>
            </a:r>
            <a:endParaRPr lang="en-US" sz="4374" dirty="0"/>
          </a:p>
        </p:txBody>
      </p:sp>
      <p:sp>
        <p:nvSpPr>
          <p:cNvPr id="5" name="Text 2"/>
          <p:cNvSpPr/>
          <p:nvPr/>
        </p:nvSpPr>
        <p:spPr>
          <a:xfrm>
            <a:off x="2393394" y="3262551"/>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Data-Driven Insights: Analytics is the backbone of our Expense Sharing App, offering data-driven insights into your financial activities.</a:t>
            </a: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Smart Decision-Making: It enables you to make smarter financial decisions based on real-time data.</a:t>
            </a:r>
            <a:endParaRPr lang="en-US" sz="1750" dirty="0"/>
          </a:p>
        </p:txBody>
      </p:sp>
      <p:sp>
        <p:nvSpPr>
          <p:cNvPr id="7" name="Text 4"/>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Visualize Trends: Interactive charts and graphs help you visualize spending trends over time.</a:t>
            </a:r>
            <a:endParaRPr lang="en-US" sz="1750" dirty="0"/>
          </a:p>
        </p:txBody>
      </p:sp>
      <p:sp>
        <p:nvSpPr>
          <p:cNvPr id="8" name="Text 5"/>
          <p:cNvSpPr/>
          <p:nvPr/>
        </p:nvSpPr>
        <p:spPr>
          <a:xfrm>
            <a:off x="2393394" y="4950619"/>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Predictive Analysis: Gain access to predictive analysis to anticipate future expenses and plan accordingly.</a:t>
            </a:r>
            <a:endParaRPr lang="en-US" sz="1750" dirty="0"/>
          </a:p>
        </p:txBody>
      </p:sp>
      <p:sp>
        <p:nvSpPr>
          <p:cNvPr id="9" name="Text 6"/>
          <p:cNvSpPr/>
          <p:nvPr/>
        </p:nvSpPr>
        <p:spPr>
          <a:xfrm>
            <a:off x="2393394" y="575024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Empowering Users: Our analytics feature empowers users to take control of their finances with precision.</a:t>
            </a:r>
            <a:endParaRPr lang="en-US" sz="17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1226372" y="333487"/>
            <a:ext cx="12032428" cy="1955799"/>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rPr>
              <a:t> ENTITY RELATIONSHIP DIAGRAM</a:t>
            </a:r>
          </a:p>
          <a:p>
            <a:pPr marL="0" indent="0">
              <a:lnSpc>
                <a:spcPts val="5468"/>
              </a:lnSpc>
              <a:buNone/>
            </a:pPr>
            <a:r>
              <a:rPr lang="en-US" sz="4374" dirty="0">
                <a:solidFill>
                  <a:srgbClr val="F2F0F4"/>
                </a:solidFill>
                <a:latin typeface="Montserrat" pitchFamily="34" charset="0"/>
              </a:rPr>
              <a:t>(APP OPENING PROCEDURE)</a:t>
            </a:r>
            <a:endParaRPr lang="en-US" sz="4374" dirty="0"/>
          </a:p>
        </p:txBody>
      </p:sp>
      <p:sp>
        <p:nvSpPr>
          <p:cNvPr id="5" name="Text 2"/>
          <p:cNvSpPr/>
          <p:nvPr/>
        </p:nvSpPr>
        <p:spPr>
          <a:xfrm>
            <a:off x="2393394" y="3262551"/>
            <a:ext cx="10199013" cy="710803"/>
          </a:xfrm>
          <a:prstGeom prst="rect">
            <a:avLst/>
          </a:prstGeom>
          <a:noFill/>
          <a:ln/>
        </p:spPr>
        <p:txBody>
          <a:bodyPr wrap="square" rtlCol="0" anchor="t"/>
          <a:lstStyle/>
          <a:p>
            <a:pPr marL="342900" indent="-342900" algn="l">
              <a:lnSpc>
                <a:spcPts val="2799"/>
              </a:lnSpc>
              <a:buSzPct val="100000"/>
              <a:buChar char="•"/>
            </a:pP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800100" lvl="1" indent="-342900">
              <a:lnSpc>
                <a:spcPts val="2799"/>
              </a:lnSpc>
              <a:buSzPct val="100000"/>
              <a:buChar char="•"/>
            </a:pPr>
            <a:endParaRPr lang="en-US" sz="1750" dirty="0"/>
          </a:p>
        </p:txBody>
      </p:sp>
      <p:sp>
        <p:nvSpPr>
          <p:cNvPr id="7" name="Text 4"/>
          <p:cNvSpPr/>
          <p:nvPr/>
        </p:nvSpPr>
        <p:spPr>
          <a:xfrm>
            <a:off x="2393394" y="4506396"/>
            <a:ext cx="10199013" cy="2260163"/>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8" name="Text 5"/>
          <p:cNvSpPr/>
          <p:nvPr/>
        </p:nvSpPr>
        <p:spPr>
          <a:xfrm>
            <a:off x="2393394" y="4950619"/>
            <a:ext cx="10199013" cy="710803"/>
          </a:xfrm>
          <a:prstGeom prst="rect">
            <a:avLst/>
          </a:prstGeom>
          <a:noFill/>
          <a:ln/>
        </p:spPr>
        <p:txBody>
          <a:bodyPr wrap="square" rtlCol="0" anchor="t"/>
          <a:lstStyle/>
          <a:p>
            <a:pPr marL="2171700" lvl="4" indent="-342900">
              <a:lnSpc>
                <a:spcPts val="2799"/>
              </a:lnSpc>
              <a:buSzPct val="100000"/>
              <a:buChar char="•"/>
            </a:pPr>
            <a:endParaRPr lang="en-US" sz="1750" dirty="0"/>
          </a:p>
        </p:txBody>
      </p:sp>
      <p:sp>
        <p:nvSpPr>
          <p:cNvPr id="9" name="Text 6"/>
          <p:cNvSpPr/>
          <p:nvPr/>
        </p:nvSpPr>
        <p:spPr>
          <a:xfrm>
            <a:off x="2393394" y="5750243"/>
            <a:ext cx="10199013" cy="355402"/>
          </a:xfrm>
          <a:prstGeom prst="rect">
            <a:avLst/>
          </a:prstGeom>
          <a:noFill/>
          <a:ln/>
        </p:spPr>
        <p:txBody>
          <a:bodyPr wrap="none" rtlCol="0" anchor="t"/>
          <a:lstStyle/>
          <a:p>
            <a:pPr algn="l">
              <a:lnSpc>
                <a:spcPts val="2799"/>
              </a:lnSpc>
              <a:buSzPct val="100000"/>
            </a:pPr>
            <a:endParaRPr lang="en-US" sz="1750" dirty="0"/>
          </a:p>
        </p:txBody>
      </p:sp>
      <p:pic>
        <p:nvPicPr>
          <p:cNvPr id="11" name="Picture 10">
            <a:extLst>
              <a:ext uri="{FF2B5EF4-FFF2-40B4-BE49-F238E27FC236}">
                <a16:creationId xmlns:a16="http://schemas.microsoft.com/office/drawing/2014/main" id="{81243CD9-98D2-1C89-2B41-B460D4908241}"/>
              </a:ext>
            </a:extLst>
          </p:cNvPr>
          <p:cNvPicPr>
            <a:picLocks noChangeAspect="1"/>
          </p:cNvPicPr>
          <p:nvPr/>
        </p:nvPicPr>
        <p:blipFill>
          <a:blip r:embed="rId4"/>
          <a:stretch>
            <a:fillRect/>
          </a:stretch>
        </p:blipFill>
        <p:spPr>
          <a:xfrm>
            <a:off x="1371600" y="2378107"/>
            <a:ext cx="11887200" cy="514502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2935101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1226372" y="430306"/>
            <a:ext cx="11366035" cy="2387905"/>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rPr>
              <a:t> ENTITY RELATIONSHIP DIAGRAM</a:t>
            </a:r>
          </a:p>
          <a:p>
            <a:pPr marL="0" indent="0">
              <a:lnSpc>
                <a:spcPts val="5468"/>
              </a:lnSpc>
              <a:buNone/>
            </a:pPr>
            <a:r>
              <a:rPr lang="en-US" sz="4374" dirty="0">
                <a:solidFill>
                  <a:srgbClr val="F2F0F4"/>
                </a:solidFill>
                <a:latin typeface="Montserrat" pitchFamily="34" charset="0"/>
              </a:rPr>
              <a:t>(Category Expense)</a:t>
            </a:r>
            <a:endParaRPr lang="en-US" sz="4374" dirty="0"/>
          </a:p>
        </p:txBody>
      </p:sp>
      <p:sp>
        <p:nvSpPr>
          <p:cNvPr id="5" name="Text 2"/>
          <p:cNvSpPr/>
          <p:nvPr/>
        </p:nvSpPr>
        <p:spPr>
          <a:xfrm>
            <a:off x="2393394" y="3262551"/>
            <a:ext cx="10199013" cy="710803"/>
          </a:xfrm>
          <a:prstGeom prst="rect">
            <a:avLst/>
          </a:prstGeom>
          <a:noFill/>
          <a:ln/>
        </p:spPr>
        <p:txBody>
          <a:bodyPr wrap="square" rtlCol="0" anchor="t"/>
          <a:lstStyle/>
          <a:p>
            <a:pPr marL="342900" indent="-342900" algn="l">
              <a:lnSpc>
                <a:spcPts val="2799"/>
              </a:lnSpc>
              <a:buSzPct val="100000"/>
              <a:buChar char="•"/>
            </a:pP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800100" lvl="1" indent="-342900">
              <a:lnSpc>
                <a:spcPts val="2799"/>
              </a:lnSpc>
              <a:buSzPct val="100000"/>
              <a:buChar char="•"/>
            </a:pPr>
            <a:endParaRPr lang="en-US" sz="1750" dirty="0"/>
          </a:p>
        </p:txBody>
      </p:sp>
      <p:sp>
        <p:nvSpPr>
          <p:cNvPr id="7" name="Text 4"/>
          <p:cNvSpPr/>
          <p:nvPr/>
        </p:nvSpPr>
        <p:spPr>
          <a:xfrm>
            <a:off x="2393394" y="4506396"/>
            <a:ext cx="10199013" cy="2260163"/>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8" name="Text 5"/>
          <p:cNvSpPr/>
          <p:nvPr/>
        </p:nvSpPr>
        <p:spPr>
          <a:xfrm>
            <a:off x="2393394" y="4950619"/>
            <a:ext cx="10199013" cy="710803"/>
          </a:xfrm>
          <a:prstGeom prst="rect">
            <a:avLst/>
          </a:prstGeom>
          <a:noFill/>
          <a:ln/>
        </p:spPr>
        <p:txBody>
          <a:bodyPr wrap="square" rtlCol="0" anchor="t"/>
          <a:lstStyle/>
          <a:p>
            <a:pPr marL="2171700" lvl="4" indent="-342900">
              <a:lnSpc>
                <a:spcPts val="2799"/>
              </a:lnSpc>
              <a:buSzPct val="100000"/>
              <a:buChar char="•"/>
            </a:pPr>
            <a:endParaRPr lang="en-US" sz="1750" dirty="0"/>
          </a:p>
        </p:txBody>
      </p:sp>
      <p:sp>
        <p:nvSpPr>
          <p:cNvPr id="9" name="Text 6"/>
          <p:cNvSpPr/>
          <p:nvPr/>
        </p:nvSpPr>
        <p:spPr>
          <a:xfrm>
            <a:off x="2393394" y="5750243"/>
            <a:ext cx="10199013" cy="355402"/>
          </a:xfrm>
          <a:prstGeom prst="rect">
            <a:avLst/>
          </a:prstGeom>
          <a:noFill/>
          <a:ln/>
        </p:spPr>
        <p:txBody>
          <a:bodyPr wrap="none" rtlCol="0" anchor="t"/>
          <a:lstStyle/>
          <a:p>
            <a:pPr algn="l">
              <a:lnSpc>
                <a:spcPts val="2799"/>
              </a:lnSpc>
              <a:buSzPct val="100000"/>
            </a:pPr>
            <a:endParaRPr lang="en-US" sz="1750" dirty="0"/>
          </a:p>
        </p:txBody>
      </p:sp>
      <p:pic>
        <p:nvPicPr>
          <p:cNvPr id="12" name="Picture 11">
            <a:extLst>
              <a:ext uri="{FF2B5EF4-FFF2-40B4-BE49-F238E27FC236}">
                <a16:creationId xmlns:a16="http://schemas.microsoft.com/office/drawing/2014/main" id="{B8F74479-64D7-D985-3FD6-393CED21F977}"/>
              </a:ext>
            </a:extLst>
          </p:cNvPr>
          <p:cNvPicPr>
            <a:picLocks noChangeAspect="1"/>
          </p:cNvPicPr>
          <p:nvPr/>
        </p:nvPicPr>
        <p:blipFill>
          <a:blip r:embed="rId4"/>
          <a:stretch>
            <a:fillRect/>
          </a:stretch>
        </p:blipFill>
        <p:spPr>
          <a:xfrm>
            <a:off x="2037993" y="2345167"/>
            <a:ext cx="10795880" cy="5647765"/>
          </a:xfrm>
          <a:prstGeom prst="rect">
            <a:avLst/>
          </a:prstGeom>
        </p:spPr>
      </p:pic>
    </p:spTree>
    <p:extLst>
      <p:ext uri="{BB962C8B-B14F-4D97-AF65-F5344CB8AC3E}">
        <p14:creationId xmlns:p14="http://schemas.microsoft.com/office/powerpoint/2010/main" val="34595347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1226372" y="430306"/>
            <a:ext cx="11366035" cy="2387905"/>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rPr>
              <a:t> DATA FLOW DIAGRAM</a:t>
            </a:r>
          </a:p>
          <a:p>
            <a:pPr marL="0" indent="0">
              <a:lnSpc>
                <a:spcPts val="5468"/>
              </a:lnSpc>
              <a:buNone/>
            </a:pPr>
            <a:r>
              <a:rPr lang="en-US" sz="4374" dirty="0">
                <a:solidFill>
                  <a:srgbClr val="F2F0F4"/>
                </a:solidFill>
                <a:latin typeface="Montserrat" pitchFamily="34" charset="0"/>
              </a:rPr>
              <a:t>(User Registration)</a:t>
            </a:r>
            <a:endParaRPr lang="en-US" sz="4374" dirty="0"/>
          </a:p>
        </p:txBody>
      </p:sp>
      <p:sp>
        <p:nvSpPr>
          <p:cNvPr id="5" name="Text 2"/>
          <p:cNvSpPr/>
          <p:nvPr/>
        </p:nvSpPr>
        <p:spPr>
          <a:xfrm>
            <a:off x="2393394" y="3262551"/>
            <a:ext cx="10199013" cy="710803"/>
          </a:xfrm>
          <a:prstGeom prst="rect">
            <a:avLst/>
          </a:prstGeom>
          <a:noFill/>
          <a:ln/>
        </p:spPr>
        <p:txBody>
          <a:bodyPr wrap="square" rtlCol="0" anchor="t"/>
          <a:lstStyle/>
          <a:p>
            <a:pPr marL="342900" indent="-342900" algn="l">
              <a:lnSpc>
                <a:spcPts val="2799"/>
              </a:lnSpc>
              <a:buSzPct val="100000"/>
              <a:buChar char="•"/>
            </a:pP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800100" lvl="1" indent="-342900">
              <a:lnSpc>
                <a:spcPts val="2799"/>
              </a:lnSpc>
              <a:buSzPct val="100000"/>
              <a:buChar char="•"/>
            </a:pPr>
            <a:endParaRPr lang="en-US" sz="1750" dirty="0"/>
          </a:p>
        </p:txBody>
      </p:sp>
      <p:sp>
        <p:nvSpPr>
          <p:cNvPr id="7" name="Text 4"/>
          <p:cNvSpPr/>
          <p:nvPr/>
        </p:nvSpPr>
        <p:spPr>
          <a:xfrm>
            <a:off x="2393394" y="4506396"/>
            <a:ext cx="10199013" cy="2260163"/>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8" name="Text 5"/>
          <p:cNvSpPr/>
          <p:nvPr/>
        </p:nvSpPr>
        <p:spPr>
          <a:xfrm>
            <a:off x="2393394" y="4950619"/>
            <a:ext cx="10199013" cy="710803"/>
          </a:xfrm>
          <a:prstGeom prst="rect">
            <a:avLst/>
          </a:prstGeom>
          <a:noFill/>
          <a:ln/>
        </p:spPr>
        <p:txBody>
          <a:bodyPr wrap="square" rtlCol="0" anchor="t"/>
          <a:lstStyle/>
          <a:p>
            <a:pPr marL="2171700" lvl="4" indent="-342900">
              <a:lnSpc>
                <a:spcPts val="2799"/>
              </a:lnSpc>
              <a:buSzPct val="100000"/>
              <a:buChar char="•"/>
            </a:pPr>
            <a:endParaRPr lang="en-US" sz="1750" dirty="0"/>
          </a:p>
        </p:txBody>
      </p:sp>
      <p:sp>
        <p:nvSpPr>
          <p:cNvPr id="9" name="Text 6"/>
          <p:cNvSpPr/>
          <p:nvPr/>
        </p:nvSpPr>
        <p:spPr>
          <a:xfrm>
            <a:off x="2393394" y="5750243"/>
            <a:ext cx="10199013" cy="355402"/>
          </a:xfrm>
          <a:prstGeom prst="rect">
            <a:avLst/>
          </a:prstGeom>
          <a:noFill/>
          <a:ln/>
        </p:spPr>
        <p:txBody>
          <a:bodyPr wrap="none" rtlCol="0" anchor="t"/>
          <a:lstStyle/>
          <a:p>
            <a:pPr algn="l">
              <a:lnSpc>
                <a:spcPts val="2799"/>
              </a:lnSpc>
              <a:buSzPct val="100000"/>
            </a:pPr>
            <a:endParaRPr lang="en-US" sz="1750" dirty="0"/>
          </a:p>
        </p:txBody>
      </p:sp>
      <p:pic>
        <p:nvPicPr>
          <p:cNvPr id="14" name="Picture 13">
            <a:extLst>
              <a:ext uri="{FF2B5EF4-FFF2-40B4-BE49-F238E27FC236}">
                <a16:creationId xmlns:a16="http://schemas.microsoft.com/office/drawing/2014/main" id="{CBBD214A-2277-CE4F-2595-C00D95671301}"/>
              </a:ext>
            </a:extLst>
          </p:cNvPr>
          <p:cNvPicPr>
            <a:picLocks noChangeAspect="1"/>
          </p:cNvPicPr>
          <p:nvPr/>
        </p:nvPicPr>
        <p:blipFill>
          <a:blip r:embed="rId4"/>
          <a:stretch>
            <a:fillRect/>
          </a:stretch>
        </p:blipFill>
        <p:spPr>
          <a:xfrm>
            <a:off x="2037993" y="2223254"/>
            <a:ext cx="11270346" cy="5285584"/>
          </a:xfrm>
          <a:prstGeom prst="rect">
            <a:avLst/>
          </a:prstGeom>
        </p:spPr>
      </p:pic>
    </p:spTree>
    <p:extLst>
      <p:ext uri="{BB962C8B-B14F-4D97-AF65-F5344CB8AC3E}">
        <p14:creationId xmlns:p14="http://schemas.microsoft.com/office/powerpoint/2010/main" val="4078135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1226372" y="430306"/>
            <a:ext cx="11366035" cy="2387905"/>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rPr>
              <a:t> USE CASE DIAGRAM</a:t>
            </a:r>
          </a:p>
          <a:p>
            <a:pPr marL="0" indent="0">
              <a:lnSpc>
                <a:spcPts val="5468"/>
              </a:lnSpc>
              <a:buNone/>
            </a:pPr>
            <a:r>
              <a:rPr lang="en-US" sz="4374" dirty="0">
                <a:solidFill>
                  <a:srgbClr val="F2F0F4"/>
                </a:solidFill>
                <a:latin typeface="Montserrat" pitchFamily="34" charset="0"/>
              </a:rPr>
              <a:t>(USERNAME IS VALID?)</a:t>
            </a:r>
            <a:endParaRPr lang="en-US" sz="4374" dirty="0"/>
          </a:p>
        </p:txBody>
      </p:sp>
      <p:sp>
        <p:nvSpPr>
          <p:cNvPr id="5" name="Text 2"/>
          <p:cNvSpPr/>
          <p:nvPr/>
        </p:nvSpPr>
        <p:spPr>
          <a:xfrm>
            <a:off x="2393394" y="3262551"/>
            <a:ext cx="10199013" cy="710803"/>
          </a:xfrm>
          <a:prstGeom prst="rect">
            <a:avLst/>
          </a:prstGeom>
          <a:noFill/>
          <a:ln/>
        </p:spPr>
        <p:txBody>
          <a:bodyPr wrap="square" rtlCol="0" anchor="t"/>
          <a:lstStyle/>
          <a:p>
            <a:pPr marL="342900" indent="-342900" algn="l">
              <a:lnSpc>
                <a:spcPts val="2799"/>
              </a:lnSpc>
              <a:buSzPct val="100000"/>
              <a:buChar char="•"/>
            </a:pP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800100" lvl="1" indent="-342900">
              <a:lnSpc>
                <a:spcPts val="2799"/>
              </a:lnSpc>
              <a:buSzPct val="100000"/>
              <a:buChar char="•"/>
            </a:pPr>
            <a:endParaRPr lang="en-US" sz="1750" dirty="0"/>
          </a:p>
        </p:txBody>
      </p:sp>
      <p:sp>
        <p:nvSpPr>
          <p:cNvPr id="7" name="Text 4"/>
          <p:cNvSpPr/>
          <p:nvPr/>
        </p:nvSpPr>
        <p:spPr>
          <a:xfrm>
            <a:off x="2393394" y="4506396"/>
            <a:ext cx="10199013" cy="2260163"/>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8" name="Text 5"/>
          <p:cNvSpPr/>
          <p:nvPr/>
        </p:nvSpPr>
        <p:spPr>
          <a:xfrm>
            <a:off x="2393394" y="4950619"/>
            <a:ext cx="10199013" cy="710803"/>
          </a:xfrm>
          <a:prstGeom prst="rect">
            <a:avLst/>
          </a:prstGeom>
          <a:noFill/>
          <a:ln/>
        </p:spPr>
        <p:txBody>
          <a:bodyPr wrap="square" rtlCol="0" anchor="t"/>
          <a:lstStyle/>
          <a:p>
            <a:pPr marL="2171700" lvl="4" indent="-342900">
              <a:lnSpc>
                <a:spcPts val="2799"/>
              </a:lnSpc>
              <a:buSzPct val="100000"/>
              <a:buChar char="•"/>
            </a:pPr>
            <a:endParaRPr lang="en-US" sz="1750" dirty="0"/>
          </a:p>
        </p:txBody>
      </p:sp>
      <p:sp>
        <p:nvSpPr>
          <p:cNvPr id="9" name="Text 6"/>
          <p:cNvSpPr/>
          <p:nvPr/>
        </p:nvSpPr>
        <p:spPr>
          <a:xfrm>
            <a:off x="2393394" y="5750243"/>
            <a:ext cx="10199013" cy="355402"/>
          </a:xfrm>
          <a:prstGeom prst="rect">
            <a:avLst/>
          </a:prstGeom>
          <a:noFill/>
          <a:ln/>
        </p:spPr>
        <p:txBody>
          <a:bodyPr wrap="none" rtlCol="0" anchor="t"/>
          <a:lstStyle/>
          <a:p>
            <a:pPr algn="l">
              <a:lnSpc>
                <a:spcPts val="2799"/>
              </a:lnSpc>
              <a:buSzPct val="100000"/>
            </a:pPr>
            <a:endParaRPr lang="en-US" sz="1750" dirty="0"/>
          </a:p>
        </p:txBody>
      </p:sp>
      <p:pic>
        <p:nvPicPr>
          <p:cNvPr id="11" name="Picture 10">
            <a:extLst>
              <a:ext uri="{FF2B5EF4-FFF2-40B4-BE49-F238E27FC236}">
                <a16:creationId xmlns:a16="http://schemas.microsoft.com/office/drawing/2014/main" id="{3B6CED0F-C0E1-3092-8BA4-FBCB34FC0E3B}"/>
              </a:ext>
            </a:extLst>
          </p:cNvPr>
          <p:cNvPicPr>
            <a:picLocks noChangeAspect="1"/>
          </p:cNvPicPr>
          <p:nvPr/>
        </p:nvPicPr>
        <p:blipFill>
          <a:blip r:embed="rId4"/>
          <a:stretch>
            <a:fillRect/>
          </a:stretch>
        </p:blipFill>
        <p:spPr>
          <a:xfrm>
            <a:off x="3856616" y="2532615"/>
            <a:ext cx="6917168" cy="5322869"/>
          </a:xfrm>
          <a:prstGeom prst="rect">
            <a:avLst/>
          </a:prstGeom>
        </p:spPr>
      </p:pic>
    </p:spTree>
    <p:extLst>
      <p:ext uri="{BB962C8B-B14F-4D97-AF65-F5344CB8AC3E}">
        <p14:creationId xmlns:p14="http://schemas.microsoft.com/office/powerpoint/2010/main" val="21275113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025">
            <a:solidFill>
              <a:srgbClr val="FFFFFF">
                <a:alpha val="16000"/>
              </a:srgbClr>
            </a:solidFill>
            <a:prstDash val="solid"/>
          </a:ln>
        </p:spPr>
      </p:sp>
      <p:sp>
        <p:nvSpPr>
          <p:cNvPr id="4" name="Text 1"/>
          <p:cNvSpPr/>
          <p:nvPr/>
        </p:nvSpPr>
        <p:spPr>
          <a:xfrm>
            <a:off x="2733675" y="531019"/>
            <a:ext cx="6004560" cy="602813"/>
          </a:xfrm>
          <a:prstGeom prst="rect">
            <a:avLst/>
          </a:prstGeom>
          <a:noFill/>
          <a:ln/>
        </p:spPr>
        <p:txBody>
          <a:bodyPr wrap="none" rtlCol="0" anchor="t"/>
          <a:lstStyle/>
          <a:p>
            <a:pPr marL="0" indent="0">
              <a:lnSpc>
                <a:spcPts val="4747"/>
              </a:lnSpc>
              <a:buNone/>
            </a:pPr>
            <a:r>
              <a:rPr lang="en-US" sz="3797" dirty="0">
                <a:solidFill>
                  <a:srgbClr val="F2F0F4"/>
                </a:solidFill>
                <a:latin typeface="Montserrat" pitchFamily="34" charset="0"/>
                <a:ea typeface="Montserrat" pitchFamily="34" charset="-122"/>
                <a:cs typeface="Montserrat" pitchFamily="34" charset="-120"/>
              </a:rPr>
              <a:t>How to Serve the Society</a:t>
            </a:r>
            <a:endParaRPr lang="en-US" sz="3797" dirty="0"/>
          </a:p>
        </p:txBody>
      </p:sp>
      <p:pic>
        <p:nvPicPr>
          <p:cNvPr id="5" name="Image 1" descr="preencoded.png"/>
          <p:cNvPicPr>
            <a:picLocks noChangeAspect="1"/>
          </p:cNvPicPr>
          <p:nvPr/>
        </p:nvPicPr>
        <p:blipFill>
          <a:blip r:embed="rId4"/>
          <a:stretch>
            <a:fillRect/>
          </a:stretch>
        </p:blipFill>
        <p:spPr>
          <a:xfrm>
            <a:off x="2733675" y="1519595"/>
            <a:ext cx="2861429" cy="2861429"/>
          </a:xfrm>
          <a:prstGeom prst="rect">
            <a:avLst/>
          </a:prstGeom>
        </p:spPr>
      </p:pic>
      <p:sp>
        <p:nvSpPr>
          <p:cNvPr id="6" name="Text 2"/>
          <p:cNvSpPr/>
          <p:nvPr/>
        </p:nvSpPr>
        <p:spPr>
          <a:xfrm>
            <a:off x="2733675" y="4622125"/>
            <a:ext cx="2491740" cy="361593"/>
          </a:xfrm>
          <a:prstGeom prst="rect">
            <a:avLst/>
          </a:prstGeom>
          <a:noFill/>
          <a:ln/>
        </p:spPr>
        <p:txBody>
          <a:bodyPr wrap="none" rtlCol="0" anchor="t"/>
          <a:lstStyle/>
          <a:p>
            <a:pPr marL="0" indent="0" algn="l">
              <a:lnSpc>
                <a:spcPts val="2848"/>
              </a:lnSpc>
              <a:buNone/>
            </a:pPr>
            <a:r>
              <a:rPr lang="en-US" sz="2278" dirty="0">
                <a:solidFill>
                  <a:srgbClr val="F2F0F4"/>
                </a:solidFill>
                <a:latin typeface="Montserrat" pitchFamily="34" charset="0"/>
                <a:ea typeface="Montserrat" pitchFamily="34" charset="-122"/>
                <a:cs typeface="Montserrat" pitchFamily="34" charset="-120"/>
              </a:rPr>
              <a:t>Financial Literacy</a:t>
            </a:r>
            <a:endParaRPr lang="en-US" sz="2278" dirty="0"/>
          </a:p>
        </p:txBody>
      </p:sp>
      <p:sp>
        <p:nvSpPr>
          <p:cNvPr id="7" name="Text 3"/>
          <p:cNvSpPr/>
          <p:nvPr/>
        </p:nvSpPr>
        <p:spPr>
          <a:xfrm>
            <a:off x="2733675" y="5176599"/>
            <a:ext cx="2861429" cy="2160270"/>
          </a:xfrm>
          <a:prstGeom prst="rect">
            <a:avLst/>
          </a:prstGeom>
          <a:noFill/>
          <a:ln/>
        </p:spPr>
        <p:txBody>
          <a:bodyPr wrap="square" rtlCol="0" anchor="t"/>
          <a:lstStyle/>
          <a:p>
            <a:pPr marL="0" indent="0" algn="l">
              <a:lnSpc>
                <a:spcPts val="2430"/>
              </a:lnSpc>
              <a:buNone/>
            </a:pPr>
            <a:r>
              <a:rPr lang="en-US" sz="1519" dirty="0">
                <a:solidFill>
                  <a:srgbClr val="DCD7E5"/>
                </a:solidFill>
                <a:latin typeface="Heebo" pitchFamily="34" charset="0"/>
                <a:ea typeface="Heebo" pitchFamily="34" charset="-122"/>
                <a:cs typeface="Heebo" pitchFamily="34" charset="-120"/>
              </a:rPr>
              <a:t>By simplifying expense tracking and budgeting, our app promotes financial literacy. Users become more aware of their spending habits and financial goals, leading to better financial decisions.</a:t>
            </a:r>
            <a:endParaRPr lang="en-US" sz="1519" dirty="0"/>
          </a:p>
        </p:txBody>
      </p:sp>
      <p:pic>
        <p:nvPicPr>
          <p:cNvPr id="8" name="Image 2" descr="preencoded.png"/>
          <p:cNvPicPr>
            <a:picLocks noChangeAspect="1"/>
          </p:cNvPicPr>
          <p:nvPr/>
        </p:nvPicPr>
        <p:blipFill>
          <a:blip r:embed="rId5"/>
          <a:stretch>
            <a:fillRect/>
          </a:stretch>
        </p:blipFill>
        <p:spPr>
          <a:xfrm>
            <a:off x="5884426" y="1519595"/>
            <a:ext cx="2861429" cy="2861429"/>
          </a:xfrm>
          <a:prstGeom prst="rect">
            <a:avLst/>
          </a:prstGeom>
        </p:spPr>
      </p:pic>
      <p:sp>
        <p:nvSpPr>
          <p:cNvPr id="9" name="Text 4"/>
          <p:cNvSpPr/>
          <p:nvPr/>
        </p:nvSpPr>
        <p:spPr>
          <a:xfrm>
            <a:off x="5884426" y="4622125"/>
            <a:ext cx="2861429" cy="723186"/>
          </a:xfrm>
          <a:prstGeom prst="rect">
            <a:avLst/>
          </a:prstGeom>
          <a:noFill/>
          <a:ln/>
        </p:spPr>
        <p:txBody>
          <a:bodyPr wrap="square" rtlCol="0" anchor="t"/>
          <a:lstStyle/>
          <a:p>
            <a:pPr marL="0" indent="0" algn="l">
              <a:lnSpc>
                <a:spcPts val="2848"/>
              </a:lnSpc>
              <a:buNone/>
            </a:pPr>
            <a:r>
              <a:rPr lang="en-US" sz="2278" b="1" dirty="0">
                <a:solidFill>
                  <a:srgbClr val="F2F0F4"/>
                </a:solidFill>
                <a:latin typeface="Montserrat" pitchFamily="34" charset="0"/>
                <a:ea typeface="Montserrat" pitchFamily="34" charset="-122"/>
                <a:cs typeface="Montserrat" pitchFamily="34" charset="-120"/>
              </a:rPr>
              <a:t>Responsible Spending</a:t>
            </a:r>
            <a:endParaRPr lang="en-US" sz="2278" dirty="0"/>
          </a:p>
        </p:txBody>
      </p:sp>
      <p:sp>
        <p:nvSpPr>
          <p:cNvPr id="10" name="Text 5"/>
          <p:cNvSpPr/>
          <p:nvPr/>
        </p:nvSpPr>
        <p:spPr>
          <a:xfrm>
            <a:off x="5884426" y="5538192"/>
            <a:ext cx="2861429" cy="2160270"/>
          </a:xfrm>
          <a:prstGeom prst="rect">
            <a:avLst/>
          </a:prstGeom>
          <a:noFill/>
          <a:ln/>
        </p:spPr>
        <p:txBody>
          <a:bodyPr wrap="square" rtlCol="0" anchor="t"/>
          <a:lstStyle/>
          <a:p>
            <a:pPr marL="0" indent="0" algn="l">
              <a:lnSpc>
                <a:spcPts val="2430"/>
              </a:lnSpc>
              <a:buNone/>
            </a:pPr>
            <a:r>
              <a:rPr lang="en-US" sz="1519" dirty="0">
                <a:solidFill>
                  <a:srgbClr val="DCD7E5"/>
                </a:solidFill>
                <a:latin typeface="Heebo" pitchFamily="34" charset="0"/>
                <a:ea typeface="Heebo" pitchFamily="34" charset="-122"/>
                <a:cs typeface="Heebo" pitchFamily="34" charset="-120"/>
              </a:rPr>
              <a:t>Geo-Limit Enforcement encourages responsible spending within specific areas. This feature can help individuals avoid overspending and contribute to a more financially responsible society.</a:t>
            </a:r>
            <a:endParaRPr lang="en-US" sz="1519" dirty="0"/>
          </a:p>
        </p:txBody>
      </p:sp>
      <p:pic>
        <p:nvPicPr>
          <p:cNvPr id="11" name="Image 3" descr="preencoded.png"/>
          <p:cNvPicPr>
            <a:picLocks noChangeAspect="1"/>
          </p:cNvPicPr>
          <p:nvPr/>
        </p:nvPicPr>
        <p:blipFill>
          <a:blip r:embed="rId6"/>
          <a:stretch>
            <a:fillRect/>
          </a:stretch>
        </p:blipFill>
        <p:spPr>
          <a:xfrm>
            <a:off x="9035177" y="1519595"/>
            <a:ext cx="2861429" cy="2861429"/>
          </a:xfrm>
          <a:prstGeom prst="rect">
            <a:avLst/>
          </a:prstGeom>
        </p:spPr>
      </p:pic>
      <p:sp>
        <p:nvSpPr>
          <p:cNvPr id="12" name="Text 6"/>
          <p:cNvSpPr/>
          <p:nvPr/>
        </p:nvSpPr>
        <p:spPr>
          <a:xfrm>
            <a:off x="9035177" y="4622125"/>
            <a:ext cx="2314813" cy="361593"/>
          </a:xfrm>
          <a:prstGeom prst="rect">
            <a:avLst/>
          </a:prstGeom>
          <a:noFill/>
          <a:ln/>
        </p:spPr>
        <p:txBody>
          <a:bodyPr wrap="none" rtlCol="0" anchor="t"/>
          <a:lstStyle/>
          <a:p>
            <a:pPr marL="0" indent="0" algn="l">
              <a:lnSpc>
                <a:spcPts val="2848"/>
              </a:lnSpc>
              <a:buNone/>
            </a:pPr>
            <a:r>
              <a:rPr lang="en-US" sz="2278" b="1" dirty="0">
                <a:solidFill>
                  <a:srgbClr val="F2F0F4"/>
                </a:solidFill>
                <a:latin typeface="Montserrat" pitchFamily="34" charset="0"/>
                <a:ea typeface="Montserrat" pitchFamily="34" charset="-122"/>
                <a:cs typeface="Montserrat" pitchFamily="34" charset="-120"/>
              </a:rPr>
              <a:t>Accessibility</a:t>
            </a:r>
            <a:endParaRPr lang="en-US" sz="2278" dirty="0"/>
          </a:p>
        </p:txBody>
      </p:sp>
      <p:sp>
        <p:nvSpPr>
          <p:cNvPr id="13" name="Text 7"/>
          <p:cNvSpPr/>
          <p:nvPr/>
        </p:nvSpPr>
        <p:spPr>
          <a:xfrm>
            <a:off x="9035177" y="5176599"/>
            <a:ext cx="2861429" cy="2160270"/>
          </a:xfrm>
          <a:prstGeom prst="rect">
            <a:avLst/>
          </a:prstGeom>
          <a:noFill/>
          <a:ln/>
        </p:spPr>
        <p:txBody>
          <a:bodyPr wrap="square" rtlCol="0" anchor="t"/>
          <a:lstStyle/>
          <a:p>
            <a:pPr marL="0" indent="0" algn="l">
              <a:lnSpc>
                <a:spcPts val="2430"/>
              </a:lnSpc>
              <a:buNone/>
            </a:pPr>
            <a:r>
              <a:rPr lang="en-US" sz="1519" dirty="0">
                <a:solidFill>
                  <a:srgbClr val="DCD7E5"/>
                </a:solidFill>
                <a:latin typeface="Heebo" pitchFamily="34" charset="0"/>
                <a:ea typeface="Heebo" pitchFamily="34" charset="-122"/>
                <a:cs typeface="Heebo" pitchFamily="34" charset="-120"/>
              </a:rPr>
              <a:t>Our app is designed for cross-platform compatibility, making it accessible to a wide range of users. This inclusivity ensures that more people can benefit from improved financial management.</a:t>
            </a:r>
            <a:endParaRPr lang="en-US" sz="1519"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52103"/>
          </a:xfrm>
          <a:prstGeom prst="rect">
            <a:avLst/>
          </a:prstGeom>
          <a:solidFill>
            <a:srgbClr val="0D0A2C">
              <a:alpha val="75000"/>
            </a:srgbClr>
          </a:solidFill>
          <a:ln w="11906">
            <a:solidFill>
              <a:srgbClr val="FFFFFF">
                <a:alpha val="16000"/>
              </a:srgbClr>
            </a:solidFill>
            <a:prstDash val="solid"/>
          </a:ln>
        </p:spPr>
      </p:sp>
      <p:sp>
        <p:nvSpPr>
          <p:cNvPr id="4" name="Text 1"/>
          <p:cNvSpPr/>
          <p:nvPr/>
        </p:nvSpPr>
        <p:spPr>
          <a:xfrm>
            <a:off x="2784634" y="524470"/>
            <a:ext cx="3815120" cy="596027"/>
          </a:xfrm>
          <a:prstGeom prst="rect">
            <a:avLst/>
          </a:prstGeom>
          <a:noFill/>
          <a:ln/>
        </p:spPr>
        <p:txBody>
          <a:bodyPr wrap="none" rtlCol="0" anchor="t"/>
          <a:lstStyle/>
          <a:p>
            <a:pPr marL="0" indent="0">
              <a:lnSpc>
                <a:spcPts val="4694"/>
              </a:lnSpc>
              <a:buNone/>
            </a:pPr>
            <a:r>
              <a:rPr lang="en-US" sz="3755" dirty="0">
                <a:solidFill>
                  <a:srgbClr val="F2F0F4"/>
                </a:solidFill>
                <a:latin typeface="Montserrat" pitchFamily="34" charset="0"/>
                <a:ea typeface="Montserrat" pitchFamily="34" charset="-122"/>
                <a:cs typeface="Montserrat" pitchFamily="34" charset="-120"/>
              </a:rPr>
              <a:t>Gantt Chart</a:t>
            </a:r>
            <a:endParaRPr lang="en-US" sz="3755" dirty="0"/>
          </a:p>
        </p:txBody>
      </p:sp>
      <p:sp>
        <p:nvSpPr>
          <p:cNvPr id="5" name="Shape 2"/>
          <p:cNvSpPr/>
          <p:nvPr/>
        </p:nvSpPr>
        <p:spPr>
          <a:xfrm>
            <a:off x="2784634" y="1501973"/>
            <a:ext cx="9061013" cy="6225659"/>
          </a:xfrm>
          <a:prstGeom prst="roundRect">
            <a:avLst>
              <a:gd name="adj" fmla="val 1379"/>
            </a:avLst>
          </a:prstGeom>
          <a:noFill/>
          <a:ln w="11906">
            <a:solidFill>
              <a:srgbClr val="FFFFFF">
                <a:alpha val="24000"/>
              </a:srgbClr>
            </a:solidFill>
            <a:prstDash val="solid"/>
          </a:ln>
        </p:spPr>
      </p:sp>
      <p:sp>
        <p:nvSpPr>
          <p:cNvPr id="6" name="Shape 3"/>
          <p:cNvSpPr/>
          <p:nvPr/>
        </p:nvSpPr>
        <p:spPr>
          <a:xfrm>
            <a:off x="2796540" y="1513880"/>
            <a:ext cx="9037201" cy="549235"/>
          </a:xfrm>
          <a:prstGeom prst="rect">
            <a:avLst/>
          </a:prstGeom>
          <a:solidFill>
            <a:srgbClr val="FFFFFF">
              <a:alpha val="4000"/>
            </a:srgbClr>
          </a:solidFill>
          <a:ln/>
        </p:spPr>
      </p:sp>
      <p:sp>
        <p:nvSpPr>
          <p:cNvPr id="7" name="Text 4"/>
          <p:cNvSpPr/>
          <p:nvPr/>
        </p:nvSpPr>
        <p:spPr>
          <a:xfrm>
            <a:off x="2987397" y="1635919"/>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Weeks</a:t>
            </a:r>
            <a:endParaRPr lang="en-US" sz="1502" dirty="0"/>
          </a:p>
        </p:txBody>
      </p:sp>
      <p:sp>
        <p:nvSpPr>
          <p:cNvPr id="8" name="Text 5"/>
          <p:cNvSpPr/>
          <p:nvPr/>
        </p:nvSpPr>
        <p:spPr>
          <a:xfrm>
            <a:off x="7509748" y="1635919"/>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Tasks</a:t>
            </a:r>
            <a:endParaRPr lang="en-US" sz="1502" dirty="0"/>
          </a:p>
        </p:txBody>
      </p:sp>
      <p:sp>
        <p:nvSpPr>
          <p:cNvPr id="9" name="Shape 6"/>
          <p:cNvSpPr/>
          <p:nvPr/>
        </p:nvSpPr>
        <p:spPr>
          <a:xfrm>
            <a:off x="2796540" y="2063115"/>
            <a:ext cx="9037201" cy="549235"/>
          </a:xfrm>
          <a:prstGeom prst="rect">
            <a:avLst/>
          </a:prstGeom>
          <a:solidFill>
            <a:srgbClr val="000000">
              <a:alpha val="4000"/>
            </a:srgbClr>
          </a:solidFill>
          <a:ln/>
        </p:spPr>
      </p:sp>
      <p:sp>
        <p:nvSpPr>
          <p:cNvPr id="10" name="Text 7"/>
          <p:cNvSpPr/>
          <p:nvPr/>
        </p:nvSpPr>
        <p:spPr>
          <a:xfrm>
            <a:off x="2987397" y="2185154"/>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1 </a:t>
            </a:r>
            <a:endParaRPr lang="en-US" sz="1502" dirty="0"/>
          </a:p>
        </p:txBody>
      </p:sp>
      <p:sp>
        <p:nvSpPr>
          <p:cNvPr id="11" name="Text 8"/>
          <p:cNvSpPr/>
          <p:nvPr/>
        </p:nvSpPr>
        <p:spPr>
          <a:xfrm>
            <a:off x="7509748" y="2185154"/>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Project Initiation</a:t>
            </a:r>
            <a:endParaRPr lang="en-US" sz="1502" dirty="0"/>
          </a:p>
        </p:txBody>
      </p:sp>
      <p:sp>
        <p:nvSpPr>
          <p:cNvPr id="12" name="Shape 9"/>
          <p:cNvSpPr/>
          <p:nvPr/>
        </p:nvSpPr>
        <p:spPr>
          <a:xfrm>
            <a:off x="2796540" y="2612350"/>
            <a:ext cx="9037201" cy="549235"/>
          </a:xfrm>
          <a:prstGeom prst="rect">
            <a:avLst/>
          </a:prstGeom>
          <a:solidFill>
            <a:srgbClr val="FFFFFF">
              <a:alpha val="4000"/>
            </a:srgbClr>
          </a:solidFill>
          <a:ln/>
        </p:spPr>
      </p:sp>
      <p:sp>
        <p:nvSpPr>
          <p:cNvPr id="13" name="Text 10"/>
          <p:cNvSpPr/>
          <p:nvPr/>
        </p:nvSpPr>
        <p:spPr>
          <a:xfrm>
            <a:off x="2987397" y="2734389"/>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1 - Week 2</a:t>
            </a:r>
            <a:endParaRPr lang="en-US" sz="1502" dirty="0"/>
          </a:p>
        </p:txBody>
      </p:sp>
      <p:sp>
        <p:nvSpPr>
          <p:cNvPr id="14" name="Text 11"/>
          <p:cNvSpPr/>
          <p:nvPr/>
        </p:nvSpPr>
        <p:spPr>
          <a:xfrm>
            <a:off x="7509748" y="2734389"/>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Requirements Gathering</a:t>
            </a:r>
            <a:endParaRPr lang="en-US" sz="1502" dirty="0"/>
          </a:p>
        </p:txBody>
      </p:sp>
      <p:sp>
        <p:nvSpPr>
          <p:cNvPr id="15" name="Shape 12"/>
          <p:cNvSpPr/>
          <p:nvPr/>
        </p:nvSpPr>
        <p:spPr>
          <a:xfrm>
            <a:off x="2796540" y="3161586"/>
            <a:ext cx="9037201" cy="549235"/>
          </a:xfrm>
          <a:prstGeom prst="rect">
            <a:avLst/>
          </a:prstGeom>
          <a:solidFill>
            <a:srgbClr val="000000">
              <a:alpha val="4000"/>
            </a:srgbClr>
          </a:solidFill>
          <a:ln/>
        </p:spPr>
      </p:sp>
      <p:sp>
        <p:nvSpPr>
          <p:cNvPr id="16" name="Text 13"/>
          <p:cNvSpPr/>
          <p:nvPr/>
        </p:nvSpPr>
        <p:spPr>
          <a:xfrm>
            <a:off x="2987397" y="328362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2 - Week 3</a:t>
            </a:r>
            <a:endParaRPr lang="en-US" sz="1502" dirty="0"/>
          </a:p>
        </p:txBody>
      </p:sp>
      <p:sp>
        <p:nvSpPr>
          <p:cNvPr id="17" name="Text 14"/>
          <p:cNvSpPr/>
          <p:nvPr/>
        </p:nvSpPr>
        <p:spPr>
          <a:xfrm>
            <a:off x="7509748" y="328362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System Design</a:t>
            </a:r>
            <a:endParaRPr lang="en-US" sz="1502" dirty="0"/>
          </a:p>
        </p:txBody>
      </p:sp>
      <p:sp>
        <p:nvSpPr>
          <p:cNvPr id="18" name="Shape 15"/>
          <p:cNvSpPr/>
          <p:nvPr/>
        </p:nvSpPr>
        <p:spPr>
          <a:xfrm>
            <a:off x="2796540" y="3710821"/>
            <a:ext cx="9037201" cy="549235"/>
          </a:xfrm>
          <a:prstGeom prst="rect">
            <a:avLst/>
          </a:prstGeom>
          <a:solidFill>
            <a:srgbClr val="FFFFFF">
              <a:alpha val="4000"/>
            </a:srgbClr>
          </a:solidFill>
          <a:ln/>
        </p:spPr>
      </p:sp>
      <p:sp>
        <p:nvSpPr>
          <p:cNvPr id="19" name="Text 16"/>
          <p:cNvSpPr/>
          <p:nvPr/>
        </p:nvSpPr>
        <p:spPr>
          <a:xfrm>
            <a:off x="2987397" y="3832860"/>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2 - Week 3 - Week 4</a:t>
            </a:r>
            <a:endParaRPr lang="en-US" sz="1502" dirty="0"/>
          </a:p>
        </p:txBody>
      </p:sp>
      <p:sp>
        <p:nvSpPr>
          <p:cNvPr id="20" name="Text 17"/>
          <p:cNvSpPr/>
          <p:nvPr/>
        </p:nvSpPr>
        <p:spPr>
          <a:xfrm>
            <a:off x="7509748" y="3832860"/>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Frontend Development</a:t>
            </a:r>
            <a:endParaRPr lang="en-US" sz="1502" dirty="0"/>
          </a:p>
        </p:txBody>
      </p:sp>
      <p:sp>
        <p:nvSpPr>
          <p:cNvPr id="21" name="Shape 18"/>
          <p:cNvSpPr/>
          <p:nvPr/>
        </p:nvSpPr>
        <p:spPr>
          <a:xfrm>
            <a:off x="2796540" y="4260056"/>
            <a:ext cx="9037201" cy="968812"/>
          </a:xfrm>
          <a:prstGeom prst="rect">
            <a:avLst/>
          </a:prstGeom>
          <a:solidFill>
            <a:srgbClr val="000000">
              <a:alpha val="4000"/>
            </a:srgbClr>
          </a:solidFill>
          <a:ln/>
        </p:spPr>
      </p:sp>
      <p:sp>
        <p:nvSpPr>
          <p:cNvPr id="22" name="Text 19"/>
          <p:cNvSpPr/>
          <p:nvPr/>
        </p:nvSpPr>
        <p:spPr>
          <a:xfrm>
            <a:off x="2987397" y="438209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3 - Week 4 - Week 5 </a:t>
            </a:r>
            <a:endParaRPr lang="en-US" sz="1502" dirty="0"/>
          </a:p>
        </p:txBody>
      </p:sp>
      <p:sp>
        <p:nvSpPr>
          <p:cNvPr id="23" name="Text 20"/>
          <p:cNvSpPr/>
          <p:nvPr/>
        </p:nvSpPr>
        <p:spPr>
          <a:xfrm>
            <a:off x="7509748" y="438209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Backend Development</a:t>
            </a:r>
            <a:endParaRPr lang="en-US" sz="1502" dirty="0"/>
          </a:p>
        </p:txBody>
      </p:sp>
      <p:sp>
        <p:nvSpPr>
          <p:cNvPr id="24" name="Text 21"/>
          <p:cNvSpPr/>
          <p:nvPr/>
        </p:nvSpPr>
        <p:spPr>
          <a:xfrm>
            <a:off x="7509748" y="4801672"/>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Voice Recognition</a:t>
            </a:r>
            <a:endParaRPr lang="en-US" sz="1502" dirty="0"/>
          </a:p>
        </p:txBody>
      </p:sp>
      <p:sp>
        <p:nvSpPr>
          <p:cNvPr id="25" name="Shape 22"/>
          <p:cNvSpPr/>
          <p:nvPr/>
        </p:nvSpPr>
        <p:spPr>
          <a:xfrm>
            <a:off x="2796540" y="5228868"/>
            <a:ext cx="9037201" cy="968812"/>
          </a:xfrm>
          <a:prstGeom prst="rect">
            <a:avLst/>
          </a:prstGeom>
          <a:solidFill>
            <a:srgbClr val="FFFFFF">
              <a:alpha val="4000"/>
            </a:srgbClr>
          </a:solidFill>
          <a:ln/>
        </p:spPr>
      </p:sp>
      <p:sp>
        <p:nvSpPr>
          <p:cNvPr id="26" name="Text 23"/>
          <p:cNvSpPr/>
          <p:nvPr/>
        </p:nvSpPr>
        <p:spPr>
          <a:xfrm>
            <a:off x="2987397" y="5350907"/>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4 - Week 5 - Week 6 </a:t>
            </a:r>
            <a:endParaRPr lang="en-US" sz="1502" dirty="0"/>
          </a:p>
        </p:txBody>
      </p:sp>
      <p:sp>
        <p:nvSpPr>
          <p:cNvPr id="27" name="Text 24"/>
          <p:cNvSpPr/>
          <p:nvPr/>
        </p:nvSpPr>
        <p:spPr>
          <a:xfrm>
            <a:off x="7509748" y="5350907"/>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Testing and QA</a:t>
            </a:r>
            <a:endParaRPr lang="en-US" sz="1502" dirty="0"/>
          </a:p>
        </p:txBody>
      </p:sp>
      <p:sp>
        <p:nvSpPr>
          <p:cNvPr id="28" name="Text 25"/>
          <p:cNvSpPr/>
          <p:nvPr/>
        </p:nvSpPr>
        <p:spPr>
          <a:xfrm>
            <a:off x="7509748" y="5770483"/>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User Testing</a:t>
            </a:r>
            <a:endParaRPr lang="en-US" sz="1502" dirty="0"/>
          </a:p>
        </p:txBody>
      </p:sp>
      <p:sp>
        <p:nvSpPr>
          <p:cNvPr id="29" name="Shape 26"/>
          <p:cNvSpPr/>
          <p:nvPr/>
        </p:nvSpPr>
        <p:spPr>
          <a:xfrm>
            <a:off x="2796540" y="6197679"/>
            <a:ext cx="9037201" cy="549235"/>
          </a:xfrm>
          <a:prstGeom prst="rect">
            <a:avLst/>
          </a:prstGeom>
          <a:solidFill>
            <a:srgbClr val="000000">
              <a:alpha val="4000"/>
            </a:srgbClr>
          </a:solidFill>
          <a:ln/>
        </p:spPr>
      </p:sp>
      <p:sp>
        <p:nvSpPr>
          <p:cNvPr id="30" name="Text 27"/>
          <p:cNvSpPr/>
          <p:nvPr/>
        </p:nvSpPr>
        <p:spPr>
          <a:xfrm>
            <a:off x="2987397" y="6319718"/>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5 - Week 6</a:t>
            </a:r>
            <a:endParaRPr lang="en-US" sz="1502" dirty="0"/>
          </a:p>
        </p:txBody>
      </p:sp>
      <p:sp>
        <p:nvSpPr>
          <p:cNvPr id="31" name="Text 28"/>
          <p:cNvSpPr/>
          <p:nvPr/>
        </p:nvSpPr>
        <p:spPr>
          <a:xfrm>
            <a:off x="7509748" y="6319718"/>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Finalizing App</a:t>
            </a:r>
            <a:endParaRPr lang="en-US" sz="1502" dirty="0"/>
          </a:p>
        </p:txBody>
      </p:sp>
      <p:sp>
        <p:nvSpPr>
          <p:cNvPr id="32" name="Shape 29"/>
          <p:cNvSpPr/>
          <p:nvPr/>
        </p:nvSpPr>
        <p:spPr>
          <a:xfrm>
            <a:off x="2796540" y="6746915"/>
            <a:ext cx="9037201" cy="968812"/>
          </a:xfrm>
          <a:prstGeom prst="rect">
            <a:avLst/>
          </a:prstGeom>
          <a:solidFill>
            <a:srgbClr val="FFFFFF">
              <a:alpha val="4000"/>
            </a:srgbClr>
          </a:solidFill>
          <a:ln/>
        </p:spPr>
      </p:sp>
      <p:sp>
        <p:nvSpPr>
          <p:cNvPr id="33" name="Text 30"/>
          <p:cNvSpPr/>
          <p:nvPr/>
        </p:nvSpPr>
        <p:spPr>
          <a:xfrm>
            <a:off x="2987397" y="6868954"/>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Week 6</a:t>
            </a:r>
            <a:endParaRPr lang="en-US" sz="1502" dirty="0"/>
          </a:p>
        </p:txBody>
      </p:sp>
      <p:sp>
        <p:nvSpPr>
          <p:cNvPr id="34" name="Text 31"/>
          <p:cNvSpPr/>
          <p:nvPr/>
        </p:nvSpPr>
        <p:spPr>
          <a:xfrm>
            <a:off x="7509748" y="6868954"/>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Deployment</a:t>
            </a:r>
            <a:endParaRPr lang="en-US" sz="1502" dirty="0"/>
          </a:p>
        </p:txBody>
      </p:sp>
      <p:sp>
        <p:nvSpPr>
          <p:cNvPr id="35" name="Text 32"/>
          <p:cNvSpPr/>
          <p:nvPr/>
        </p:nvSpPr>
        <p:spPr>
          <a:xfrm>
            <a:off x="7509748" y="7288530"/>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Project Review</a:t>
            </a:r>
            <a:endParaRPr lang="en-US" sz="1502"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0" y="-22503"/>
            <a:ext cx="14630400" cy="8252103"/>
          </a:xfrm>
          <a:prstGeom prst="rect">
            <a:avLst/>
          </a:prstGeom>
          <a:solidFill>
            <a:srgbClr val="0D0A2C">
              <a:alpha val="75000"/>
            </a:srgbClr>
          </a:solidFill>
          <a:ln w="11906">
            <a:solidFill>
              <a:srgbClr val="FFFFFF">
                <a:alpha val="16000"/>
              </a:srgbClr>
            </a:solidFill>
            <a:prstDash val="solid"/>
          </a:ln>
        </p:spPr>
      </p:sp>
      <p:sp>
        <p:nvSpPr>
          <p:cNvPr id="4" name="Text 1"/>
          <p:cNvSpPr/>
          <p:nvPr/>
        </p:nvSpPr>
        <p:spPr>
          <a:xfrm>
            <a:off x="2784634" y="524470"/>
            <a:ext cx="9457568" cy="968812"/>
          </a:xfrm>
          <a:prstGeom prst="rect">
            <a:avLst/>
          </a:prstGeom>
          <a:noFill/>
          <a:ln/>
        </p:spPr>
        <p:txBody>
          <a:bodyPr wrap="none" rtlCol="0" anchor="t"/>
          <a:lstStyle/>
          <a:p>
            <a:pPr marL="0" indent="0">
              <a:lnSpc>
                <a:spcPts val="4694"/>
              </a:lnSpc>
              <a:buNone/>
            </a:pPr>
            <a:r>
              <a:rPr lang="en-US" sz="3755" dirty="0">
                <a:solidFill>
                  <a:srgbClr val="F2F0F4"/>
                </a:solidFill>
                <a:latin typeface="Montserrat" pitchFamily="34" charset="0"/>
                <a:ea typeface="Montserrat" pitchFamily="34" charset="-122"/>
                <a:cs typeface="Montserrat" pitchFamily="34" charset="-120"/>
              </a:rPr>
              <a:t>Gantt Chart</a:t>
            </a:r>
            <a:endParaRPr lang="en-US" sz="3755" dirty="0"/>
          </a:p>
        </p:txBody>
      </p:sp>
      <p:sp>
        <p:nvSpPr>
          <p:cNvPr id="5" name="Shape 2"/>
          <p:cNvSpPr/>
          <p:nvPr/>
        </p:nvSpPr>
        <p:spPr>
          <a:xfrm>
            <a:off x="2784634" y="1501973"/>
            <a:ext cx="9061013" cy="6225659"/>
          </a:xfrm>
          <a:prstGeom prst="roundRect">
            <a:avLst>
              <a:gd name="adj" fmla="val 1379"/>
            </a:avLst>
          </a:prstGeom>
          <a:noFill/>
          <a:ln w="11906">
            <a:solidFill>
              <a:srgbClr val="FFFFFF">
                <a:alpha val="24000"/>
              </a:srgbClr>
            </a:solidFill>
            <a:prstDash val="solid"/>
          </a:ln>
        </p:spPr>
      </p:sp>
      <p:sp>
        <p:nvSpPr>
          <p:cNvPr id="7" name="Text 4"/>
          <p:cNvSpPr/>
          <p:nvPr/>
        </p:nvSpPr>
        <p:spPr>
          <a:xfrm>
            <a:off x="2987397"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8" name="Text 5"/>
          <p:cNvSpPr/>
          <p:nvPr/>
        </p:nvSpPr>
        <p:spPr>
          <a:xfrm>
            <a:off x="7509748"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10" name="Text 7"/>
          <p:cNvSpPr/>
          <p:nvPr/>
        </p:nvSpPr>
        <p:spPr>
          <a:xfrm>
            <a:off x="2987397"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1" name="Text 8"/>
          <p:cNvSpPr/>
          <p:nvPr/>
        </p:nvSpPr>
        <p:spPr>
          <a:xfrm>
            <a:off x="7509748"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2" name="Shape 9"/>
          <p:cNvSpPr/>
          <p:nvPr/>
        </p:nvSpPr>
        <p:spPr>
          <a:xfrm>
            <a:off x="2796540" y="2612350"/>
            <a:ext cx="9037201" cy="549235"/>
          </a:xfrm>
          <a:prstGeom prst="rect">
            <a:avLst/>
          </a:prstGeom>
          <a:solidFill>
            <a:srgbClr val="FFFFFF">
              <a:alpha val="4000"/>
            </a:srgbClr>
          </a:solidFill>
          <a:ln/>
        </p:spPr>
      </p:sp>
      <p:sp>
        <p:nvSpPr>
          <p:cNvPr id="14" name="Text 11"/>
          <p:cNvSpPr/>
          <p:nvPr/>
        </p:nvSpPr>
        <p:spPr>
          <a:xfrm>
            <a:off x="7509748" y="2734389"/>
            <a:ext cx="4133255" cy="305157"/>
          </a:xfrm>
          <a:prstGeom prst="rect">
            <a:avLst/>
          </a:prstGeom>
          <a:noFill/>
          <a:ln/>
        </p:spPr>
        <p:txBody>
          <a:bodyPr wrap="none" rtlCol="0" anchor="t"/>
          <a:lstStyle/>
          <a:p>
            <a:pPr marL="0" indent="0">
              <a:lnSpc>
                <a:spcPts val="2403"/>
              </a:lnSpc>
              <a:buNone/>
            </a:pPr>
            <a:endParaRPr lang="en-US" sz="1502" dirty="0"/>
          </a:p>
        </p:txBody>
      </p:sp>
      <p:sp>
        <p:nvSpPr>
          <p:cNvPr id="17" name="Text 14"/>
          <p:cNvSpPr/>
          <p:nvPr/>
        </p:nvSpPr>
        <p:spPr>
          <a:xfrm>
            <a:off x="7509748" y="3283625"/>
            <a:ext cx="4133255" cy="305157"/>
          </a:xfrm>
          <a:prstGeom prst="rect">
            <a:avLst/>
          </a:prstGeom>
          <a:noFill/>
          <a:ln/>
        </p:spPr>
        <p:txBody>
          <a:bodyPr wrap="none" rtlCol="0" anchor="t"/>
          <a:lstStyle/>
          <a:p>
            <a:pPr marL="0" indent="0">
              <a:lnSpc>
                <a:spcPts val="2403"/>
              </a:lnSpc>
              <a:buNone/>
            </a:pPr>
            <a:endParaRPr lang="en-US" sz="1502" dirty="0"/>
          </a:p>
        </p:txBody>
      </p:sp>
      <p:sp>
        <p:nvSpPr>
          <p:cNvPr id="19" name="Text 16"/>
          <p:cNvSpPr/>
          <p:nvPr/>
        </p:nvSpPr>
        <p:spPr>
          <a:xfrm>
            <a:off x="2987397"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0" name="Text 17"/>
          <p:cNvSpPr/>
          <p:nvPr/>
        </p:nvSpPr>
        <p:spPr>
          <a:xfrm>
            <a:off x="7509748"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1" name="Shape 18"/>
          <p:cNvSpPr/>
          <p:nvPr/>
        </p:nvSpPr>
        <p:spPr>
          <a:xfrm>
            <a:off x="2796540" y="4260056"/>
            <a:ext cx="9037201" cy="968812"/>
          </a:xfrm>
          <a:prstGeom prst="rect">
            <a:avLst/>
          </a:prstGeom>
          <a:solidFill>
            <a:srgbClr val="000000">
              <a:alpha val="4000"/>
            </a:srgbClr>
          </a:solidFill>
          <a:ln/>
        </p:spPr>
      </p:sp>
      <p:sp>
        <p:nvSpPr>
          <p:cNvPr id="22" name="Text 19"/>
          <p:cNvSpPr/>
          <p:nvPr/>
        </p:nvSpPr>
        <p:spPr>
          <a:xfrm>
            <a:off x="2987397" y="438209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 </a:t>
            </a:r>
            <a:endParaRPr lang="en-US" sz="1502" dirty="0"/>
          </a:p>
        </p:txBody>
      </p:sp>
      <p:sp>
        <p:nvSpPr>
          <p:cNvPr id="23" name="Text 20"/>
          <p:cNvSpPr/>
          <p:nvPr/>
        </p:nvSpPr>
        <p:spPr>
          <a:xfrm>
            <a:off x="7509748" y="4382095"/>
            <a:ext cx="4133255" cy="305157"/>
          </a:xfrm>
          <a:prstGeom prst="rect">
            <a:avLst/>
          </a:prstGeom>
          <a:noFill/>
          <a:ln/>
        </p:spPr>
        <p:txBody>
          <a:bodyPr wrap="none" rtlCol="0" anchor="t"/>
          <a:lstStyle/>
          <a:p>
            <a:pPr marL="0" indent="0">
              <a:lnSpc>
                <a:spcPts val="2403"/>
              </a:lnSpc>
              <a:buNone/>
            </a:pPr>
            <a:endParaRPr lang="en-US" sz="1502" dirty="0"/>
          </a:p>
        </p:txBody>
      </p:sp>
      <p:sp>
        <p:nvSpPr>
          <p:cNvPr id="24" name="Text 21"/>
          <p:cNvSpPr/>
          <p:nvPr/>
        </p:nvSpPr>
        <p:spPr>
          <a:xfrm>
            <a:off x="7509748" y="4801672"/>
            <a:ext cx="4133255" cy="305157"/>
          </a:xfrm>
          <a:prstGeom prst="rect">
            <a:avLst/>
          </a:prstGeom>
          <a:noFill/>
          <a:ln/>
        </p:spPr>
        <p:txBody>
          <a:bodyPr wrap="none" rtlCol="0" anchor="t"/>
          <a:lstStyle/>
          <a:p>
            <a:pPr marL="0" indent="0">
              <a:lnSpc>
                <a:spcPts val="2403"/>
              </a:lnSpc>
              <a:buNone/>
            </a:pPr>
            <a:endParaRPr lang="en-US" sz="1502" dirty="0"/>
          </a:p>
        </p:txBody>
      </p:sp>
      <p:sp>
        <p:nvSpPr>
          <p:cNvPr id="26" name="Text 23"/>
          <p:cNvSpPr/>
          <p:nvPr/>
        </p:nvSpPr>
        <p:spPr>
          <a:xfrm>
            <a:off x="2987397"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7" name="Text 24"/>
          <p:cNvSpPr/>
          <p:nvPr/>
        </p:nvSpPr>
        <p:spPr>
          <a:xfrm>
            <a:off x="7509748"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8" name="Text 25"/>
          <p:cNvSpPr/>
          <p:nvPr/>
        </p:nvSpPr>
        <p:spPr>
          <a:xfrm>
            <a:off x="7509748" y="5770483"/>
            <a:ext cx="4133255" cy="305157"/>
          </a:xfrm>
          <a:prstGeom prst="rect">
            <a:avLst/>
          </a:prstGeom>
          <a:noFill/>
          <a:ln/>
        </p:spPr>
        <p:txBody>
          <a:bodyPr wrap="none" rtlCol="0" anchor="t"/>
          <a:lstStyle/>
          <a:p>
            <a:pPr marL="0" indent="0">
              <a:lnSpc>
                <a:spcPts val="2403"/>
              </a:lnSpc>
              <a:buNone/>
            </a:pPr>
            <a:endParaRPr lang="en-US" sz="1502" dirty="0"/>
          </a:p>
        </p:txBody>
      </p:sp>
      <p:sp>
        <p:nvSpPr>
          <p:cNvPr id="30" name="Text 27"/>
          <p:cNvSpPr/>
          <p:nvPr/>
        </p:nvSpPr>
        <p:spPr>
          <a:xfrm>
            <a:off x="2987397"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1" name="Text 28"/>
          <p:cNvSpPr/>
          <p:nvPr/>
        </p:nvSpPr>
        <p:spPr>
          <a:xfrm>
            <a:off x="7509748"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3" name="Text 30"/>
          <p:cNvSpPr/>
          <p:nvPr/>
        </p:nvSpPr>
        <p:spPr>
          <a:xfrm>
            <a:off x="2987397"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4" name="Text 31"/>
          <p:cNvSpPr/>
          <p:nvPr/>
        </p:nvSpPr>
        <p:spPr>
          <a:xfrm>
            <a:off x="7509748"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5" name="Text 32"/>
          <p:cNvSpPr/>
          <p:nvPr/>
        </p:nvSpPr>
        <p:spPr>
          <a:xfrm>
            <a:off x="7509748" y="7288530"/>
            <a:ext cx="4133255" cy="305157"/>
          </a:xfrm>
          <a:prstGeom prst="rect">
            <a:avLst/>
          </a:prstGeom>
          <a:noFill/>
          <a:ln/>
        </p:spPr>
        <p:txBody>
          <a:bodyPr wrap="none" rtlCol="0" anchor="t"/>
          <a:lstStyle/>
          <a:p>
            <a:pPr marL="0" indent="0">
              <a:lnSpc>
                <a:spcPts val="2403"/>
              </a:lnSpc>
              <a:buNone/>
            </a:pPr>
            <a:endParaRPr lang="en-US" sz="1502" dirty="0"/>
          </a:p>
        </p:txBody>
      </p:sp>
      <p:pic>
        <p:nvPicPr>
          <p:cNvPr id="37" name="Picture 36">
            <a:extLst>
              <a:ext uri="{FF2B5EF4-FFF2-40B4-BE49-F238E27FC236}">
                <a16:creationId xmlns:a16="http://schemas.microsoft.com/office/drawing/2014/main" id="{3F323937-9F68-7901-4DC0-14ED5A8819F1}"/>
              </a:ext>
            </a:extLst>
          </p:cNvPr>
          <p:cNvPicPr>
            <a:picLocks noChangeAspect="1"/>
          </p:cNvPicPr>
          <p:nvPr/>
        </p:nvPicPr>
        <p:blipFill>
          <a:blip r:embed="rId4"/>
          <a:stretch>
            <a:fillRect/>
          </a:stretch>
        </p:blipFill>
        <p:spPr>
          <a:xfrm>
            <a:off x="1796528" y="1515786"/>
            <a:ext cx="10628554" cy="6189344"/>
          </a:xfrm>
          <a:prstGeom prst="rect">
            <a:avLst/>
          </a:prstGeom>
        </p:spPr>
      </p:pic>
    </p:spTree>
    <p:extLst>
      <p:ext uri="{BB962C8B-B14F-4D97-AF65-F5344CB8AC3E}">
        <p14:creationId xmlns:p14="http://schemas.microsoft.com/office/powerpoint/2010/main" val="4121533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026" y="0"/>
            <a:ext cx="14630400" cy="8252103"/>
          </a:xfrm>
          <a:prstGeom prst="rect">
            <a:avLst/>
          </a:prstGeom>
          <a:solidFill>
            <a:srgbClr val="0D0A2C">
              <a:alpha val="75000"/>
            </a:srgbClr>
          </a:solidFill>
          <a:ln w="11906">
            <a:solidFill>
              <a:srgbClr val="FFFFFF">
                <a:alpha val="16000"/>
              </a:srgbClr>
            </a:solidFill>
            <a:prstDash val="solid"/>
          </a:ln>
        </p:spPr>
        <p:txBody>
          <a:bodyPr/>
          <a:lstStyle/>
          <a:p>
            <a:endParaRPr lang="en-IN" dirty="0"/>
          </a:p>
        </p:txBody>
      </p:sp>
      <p:sp>
        <p:nvSpPr>
          <p:cNvPr id="4" name="Text 1"/>
          <p:cNvSpPr/>
          <p:nvPr/>
        </p:nvSpPr>
        <p:spPr>
          <a:xfrm>
            <a:off x="2784634" y="524470"/>
            <a:ext cx="3815120" cy="596027"/>
          </a:xfrm>
          <a:prstGeom prst="rect">
            <a:avLst/>
          </a:prstGeom>
          <a:noFill/>
          <a:ln/>
        </p:spPr>
        <p:txBody>
          <a:bodyPr wrap="none" rtlCol="0" anchor="t"/>
          <a:lstStyle/>
          <a:p>
            <a:pPr marL="0" indent="0">
              <a:lnSpc>
                <a:spcPts val="4694"/>
              </a:lnSpc>
              <a:buNone/>
            </a:pPr>
            <a:endParaRPr lang="en-US" sz="3755" dirty="0"/>
          </a:p>
        </p:txBody>
      </p:sp>
      <p:sp>
        <p:nvSpPr>
          <p:cNvPr id="5" name="Shape 2"/>
          <p:cNvSpPr/>
          <p:nvPr/>
        </p:nvSpPr>
        <p:spPr>
          <a:xfrm>
            <a:off x="2784634" y="1501973"/>
            <a:ext cx="9061013" cy="6225659"/>
          </a:xfrm>
          <a:prstGeom prst="roundRect">
            <a:avLst>
              <a:gd name="adj" fmla="val 1379"/>
            </a:avLst>
          </a:prstGeom>
          <a:noFill/>
          <a:ln w="11906">
            <a:solidFill>
              <a:srgbClr val="FFFFFF">
                <a:alpha val="24000"/>
              </a:srgbClr>
            </a:solidFill>
            <a:prstDash val="solid"/>
          </a:ln>
        </p:spPr>
      </p:sp>
      <p:sp>
        <p:nvSpPr>
          <p:cNvPr id="7" name="Text 4"/>
          <p:cNvSpPr/>
          <p:nvPr/>
        </p:nvSpPr>
        <p:spPr>
          <a:xfrm>
            <a:off x="2987397"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8" name="Text 5"/>
          <p:cNvSpPr/>
          <p:nvPr/>
        </p:nvSpPr>
        <p:spPr>
          <a:xfrm>
            <a:off x="7509748"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10" name="Text 7"/>
          <p:cNvSpPr/>
          <p:nvPr/>
        </p:nvSpPr>
        <p:spPr>
          <a:xfrm>
            <a:off x="2987397"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1" name="Text 8"/>
          <p:cNvSpPr/>
          <p:nvPr/>
        </p:nvSpPr>
        <p:spPr>
          <a:xfrm>
            <a:off x="7509748"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2" name="Shape 9"/>
          <p:cNvSpPr/>
          <p:nvPr/>
        </p:nvSpPr>
        <p:spPr>
          <a:xfrm>
            <a:off x="2796540" y="2612350"/>
            <a:ext cx="9037201" cy="5092780"/>
          </a:xfrm>
          <a:prstGeom prst="rect">
            <a:avLst/>
          </a:prstGeom>
          <a:solidFill>
            <a:srgbClr val="FFFFFF">
              <a:alpha val="4000"/>
            </a:srgbClr>
          </a:solidFill>
          <a:ln/>
        </p:spPr>
      </p:sp>
      <p:sp>
        <p:nvSpPr>
          <p:cNvPr id="14" name="Text 11"/>
          <p:cNvSpPr/>
          <p:nvPr/>
        </p:nvSpPr>
        <p:spPr>
          <a:xfrm>
            <a:off x="7509748" y="2734389"/>
            <a:ext cx="4133255" cy="305157"/>
          </a:xfrm>
          <a:prstGeom prst="rect">
            <a:avLst/>
          </a:prstGeom>
          <a:noFill/>
          <a:ln/>
        </p:spPr>
        <p:txBody>
          <a:bodyPr wrap="none" rtlCol="0" anchor="t"/>
          <a:lstStyle/>
          <a:p>
            <a:pPr marL="0" indent="0">
              <a:lnSpc>
                <a:spcPts val="2403"/>
              </a:lnSpc>
              <a:buNone/>
            </a:pPr>
            <a:endParaRPr lang="en-US" sz="1502" dirty="0"/>
          </a:p>
        </p:txBody>
      </p:sp>
      <p:sp>
        <p:nvSpPr>
          <p:cNvPr id="17" name="Text 14"/>
          <p:cNvSpPr/>
          <p:nvPr/>
        </p:nvSpPr>
        <p:spPr>
          <a:xfrm>
            <a:off x="7509748" y="3283625"/>
            <a:ext cx="4133255" cy="305157"/>
          </a:xfrm>
          <a:prstGeom prst="rect">
            <a:avLst/>
          </a:prstGeom>
          <a:noFill/>
          <a:ln/>
        </p:spPr>
        <p:txBody>
          <a:bodyPr wrap="none" rtlCol="0" anchor="t"/>
          <a:lstStyle/>
          <a:p>
            <a:pPr marL="0" indent="0">
              <a:lnSpc>
                <a:spcPts val="2403"/>
              </a:lnSpc>
              <a:buNone/>
            </a:pPr>
            <a:endParaRPr lang="en-US" sz="1502" dirty="0"/>
          </a:p>
        </p:txBody>
      </p:sp>
      <p:sp>
        <p:nvSpPr>
          <p:cNvPr id="19" name="Text 16"/>
          <p:cNvSpPr/>
          <p:nvPr/>
        </p:nvSpPr>
        <p:spPr>
          <a:xfrm>
            <a:off x="2987397"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0" name="Text 17"/>
          <p:cNvSpPr/>
          <p:nvPr/>
        </p:nvSpPr>
        <p:spPr>
          <a:xfrm>
            <a:off x="7509748"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1" name="Shape 18"/>
          <p:cNvSpPr/>
          <p:nvPr/>
        </p:nvSpPr>
        <p:spPr>
          <a:xfrm>
            <a:off x="2796540" y="2689176"/>
            <a:ext cx="8842712" cy="5015953"/>
          </a:xfrm>
          <a:prstGeom prst="rect">
            <a:avLst/>
          </a:prstGeom>
          <a:solidFill>
            <a:srgbClr val="000000">
              <a:alpha val="4000"/>
            </a:srgbClr>
          </a:solidFill>
          <a:ln/>
        </p:spPr>
        <p:txBody>
          <a:bodyPr/>
          <a:lstStyle/>
          <a:p>
            <a:pPr marL="285750" indent="-285750" algn="just">
              <a:lnSpc>
                <a:spcPct val="150000"/>
              </a:lnSpc>
              <a:buFont typeface="Arial" panose="020B0604020202020204" pitchFamily="34" charset="0"/>
              <a:buChar char="•"/>
            </a:pPr>
            <a:r>
              <a:rPr lang="en-GB" b="0" i="0" dirty="0">
                <a:solidFill>
                  <a:schemeClr val="bg1"/>
                </a:solidFill>
                <a:effectLst/>
                <a:latin typeface="Söhne"/>
              </a:rPr>
              <a:t>Developed user-friendly Expense Sharing app</a:t>
            </a:r>
            <a:endParaRPr lang="en-IN" b="0" i="0" dirty="0">
              <a:solidFill>
                <a:schemeClr val="bg1"/>
              </a:solidFill>
              <a:effectLst/>
              <a:latin typeface="Söhne"/>
            </a:endParaRPr>
          </a:p>
          <a:p>
            <a:pPr marL="285750" indent="-285750">
              <a:lnSpc>
                <a:spcPct val="150000"/>
              </a:lnSpc>
              <a:buFont typeface="Arial" panose="020B0604020202020204" pitchFamily="34" charset="0"/>
              <a:buChar char="•"/>
            </a:pPr>
            <a:r>
              <a:rPr lang="en-GB" b="0" i="0" dirty="0">
                <a:solidFill>
                  <a:schemeClr val="bg1"/>
                </a:solidFill>
                <a:effectLst/>
                <a:latin typeface="Söhne"/>
              </a:rPr>
              <a:t>Utilized Bootstrap, Font Awesome, and JavaScript for a responsive interface.</a:t>
            </a:r>
            <a:endParaRPr lang="en-IN" dirty="0">
              <a:solidFill>
                <a:schemeClr val="bg1"/>
              </a:solidFill>
              <a:latin typeface="Söhne"/>
            </a:endParaRPr>
          </a:p>
          <a:p>
            <a:pPr algn="l">
              <a:lnSpc>
                <a:spcPct val="150000"/>
              </a:lnSpc>
              <a:buFont typeface="Arial" panose="020B0604020202020204" pitchFamily="34" charset="0"/>
              <a:buChar char="•"/>
            </a:pPr>
            <a:r>
              <a:rPr lang="en-GB" b="0" i="0" dirty="0">
                <a:solidFill>
                  <a:schemeClr val="bg1"/>
                </a:solidFill>
                <a:effectLst/>
                <a:latin typeface="Söhne"/>
              </a:rPr>
              <a:t>    Followed best practices in mobile app development and user-centric design.</a:t>
            </a:r>
          </a:p>
          <a:p>
            <a:pPr algn="l">
              <a:lnSpc>
                <a:spcPct val="150000"/>
              </a:lnSpc>
              <a:buFont typeface="Arial" panose="020B0604020202020204" pitchFamily="34" charset="0"/>
              <a:buChar char="•"/>
            </a:pPr>
            <a:r>
              <a:rPr lang="en-GB" b="0" i="0" dirty="0">
                <a:solidFill>
                  <a:schemeClr val="bg1"/>
                </a:solidFill>
                <a:effectLst/>
                <a:latin typeface="Söhne"/>
              </a:rPr>
              <a:t>    Implemented version control through Git and GitHub for organized collaboration.</a:t>
            </a:r>
          </a:p>
          <a:p>
            <a:pPr algn="l">
              <a:lnSpc>
                <a:spcPct val="150000"/>
              </a:lnSpc>
              <a:buFont typeface="Arial" panose="020B0604020202020204" pitchFamily="34" charset="0"/>
              <a:buChar char="•"/>
            </a:pPr>
            <a:r>
              <a:rPr lang="en-GB" b="0" i="0" dirty="0">
                <a:solidFill>
                  <a:schemeClr val="bg1"/>
                </a:solidFill>
                <a:effectLst/>
                <a:latin typeface="Söhne"/>
              </a:rPr>
              <a:t>    Enriched project with insights from "Effective Mobile App Development: Strategies and   </a:t>
            </a:r>
          </a:p>
          <a:p>
            <a:pPr algn="l">
              <a:lnSpc>
                <a:spcPct val="150000"/>
              </a:lnSpc>
            </a:pPr>
            <a:r>
              <a:rPr lang="en-GB" b="0" i="0" dirty="0">
                <a:solidFill>
                  <a:schemeClr val="bg1"/>
                </a:solidFill>
                <a:effectLst/>
                <a:latin typeface="Söhne"/>
              </a:rPr>
              <a:t>      Best Practices.“</a:t>
            </a:r>
          </a:p>
          <a:p>
            <a:pPr algn="just">
              <a:lnSpc>
                <a:spcPct val="150000"/>
              </a:lnSpc>
              <a:buFont typeface="Arial" panose="020B0604020202020204" pitchFamily="34" charset="0"/>
              <a:buChar char="•"/>
            </a:pPr>
            <a:r>
              <a:rPr lang="en-IN" b="0" i="0" dirty="0">
                <a:solidFill>
                  <a:schemeClr val="bg1"/>
                </a:solidFill>
                <a:effectLst/>
                <a:latin typeface="Söhne"/>
              </a:rPr>
              <a:t>    Leveraged W3Schools' HTML Forms guide and JavaScript MDN Web Docs for user input   </a:t>
            </a:r>
          </a:p>
          <a:p>
            <a:pPr algn="just">
              <a:lnSpc>
                <a:spcPct val="150000"/>
              </a:lnSpc>
            </a:pPr>
            <a:r>
              <a:rPr lang="en-IN" b="0" i="0" dirty="0">
                <a:solidFill>
                  <a:schemeClr val="bg1"/>
                </a:solidFill>
                <a:effectLst/>
                <a:latin typeface="Söhne"/>
              </a:rPr>
              <a:t>      and dynamic content.</a:t>
            </a:r>
          </a:p>
          <a:p>
            <a:pPr algn="just">
              <a:lnSpc>
                <a:spcPct val="150000"/>
              </a:lnSpc>
              <a:buFont typeface="Arial" panose="020B0604020202020204" pitchFamily="34" charset="0"/>
              <a:buChar char="•"/>
            </a:pPr>
            <a:r>
              <a:rPr lang="en-IN" b="0" i="0" dirty="0">
                <a:solidFill>
                  <a:schemeClr val="bg1"/>
                </a:solidFill>
                <a:effectLst/>
                <a:latin typeface="Söhne"/>
              </a:rPr>
              <a:t>    Optimized asset delivery with Content Delivery Networks (CDNs) for Bootstrap and Font </a:t>
            </a:r>
          </a:p>
          <a:p>
            <a:pPr algn="just">
              <a:lnSpc>
                <a:spcPct val="150000"/>
              </a:lnSpc>
            </a:pPr>
            <a:r>
              <a:rPr lang="en-IN" b="0" i="0" dirty="0">
                <a:solidFill>
                  <a:schemeClr val="bg1"/>
                </a:solidFill>
                <a:effectLst/>
                <a:latin typeface="Söhne"/>
              </a:rPr>
              <a:t>      Awesome.</a:t>
            </a:r>
          </a:p>
          <a:p>
            <a:pPr algn="just">
              <a:lnSpc>
                <a:spcPct val="150000"/>
              </a:lnSpc>
              <a:buFont typeface="Arial" panose="020B0604020202020204" pitchFamily="34" charset="0"/>
              <a:buChar char="•"/>
            </a:pPr>
            <a:r>
              <a:rPr lang="en-IN" b="0" i="0" dirty="0">
                <a:solidFill>
                  <a:schemeClr val="bg1"/>
                </a:solidFill>
                <a:effectLst/>
                <a:latin typeface="Söhne"/>
              </a:rPr>
              <a:t>    Resulted in a robust solution for collaborative financial management.</a:t>
            </a:r>
          </a:p>
          <a:p>
            <a:pPr algn="l">
              <a:buFont typeface="Arial" panose="020B0604020202020204" pitchFamily="34" charset="0"/>
              <a:buChar char="•"/>
            </a:pPr>
            <a:endParaRPr lang="en-GB" b="0" i="0" dirty="0">
              <a:solidFill>
                <a:srgbClr val="374151"/>
              </a:solidFill>
              <a:effectLst/>
              <a:latin typeface="Söhne"/>
            </a:endParaRPr>
          </a:p>
          <a:p>
            <a:pPr marL="285750" indent="-285750">
              <a:buFont typeface="Arial" panose="020B0604020202020204" pitchFamily="34" charset="0"/>
              <a:buChar char="•"/>
            </a:pPr>
            <a:endParaRPr lang="en-GB" b="0" i="0" dirty="0">
              <a:solidFill>
                <a:schemeClr val="bg1"/>
              </a:solidFill>
              <a:effectLst/>
              <a:latin typeface="Söhne"/>
            </a:endParaRPr>
          </a:p>
        </p:txBody>
      </p:sp>
      <p:sp>
        <p:nvSpPr>
          <p:cNvPr id="22" name="Text 19"/>
          <p:cNvSpPr/>
          <p:nvPr/>
        </p:nvSpPr>
        <p:spPr>
          <a:xfrm>
            <a:off x="2987397" y="438209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 </a:t>
            </a:r>
            <a:endParaRPr lang="en-US" sz="1502" dirty="0"/>
          </a:p>
        </p:txBody>
      </p:sp>
      <p:sp>
        <p:nvSpPr>
          <p:cNvPr id="23" name="Text 20"/>
          <p:cNvSpPr/>
          <p:nvPr/>
        </p:nvSpPr>
        <p:spPr>
          <a:xfrm>
            <a:off x="7509748" y="4382095"/>
            <a:ext cx="4133255" cy="305157"/>
          </a:xfrm>
          <a:prstGeom prst="rect">
            <a:avLst/>
          </a:prstGeom>
          <a:noFill/>
          <a:ln/>
        </p:spPr>
        <p:txBody>
          <a:bodyPr wrap="none" rtlCol="0" anchor="t"/>
          <a:lstStyle/>
          <a:p>
            <a:pPr marL="0" indent="0">
              <a:lnSpc>
                <a:spcPts val="2403"/>
              </a:lnSpc>
              <a:buNone/>
            </a:pPr>
            <a:endParaRPr lang="en-US" sz="1502" dirty="0"/>
          </a:p>
        </p:txBody>
      </p:sp>
      <p:sp>
        <p:nvSpPr>
          <p:cNvPr id="24" name="Text 21"/>
          <p:cNvSpPr/>
          <p:nvPr/>
        </p:nvSpPr>
        <p:spPr>
          <a:xfrm>
            <a:off x="7509748" y="4801672"/>
            <a:ext cx="4133255" cy="305157"/>
          </a:xfrm>
          <a:prstGeom prst="rect">
            <a:avLst/>
          </a:prstGeom>
          <a:noFill/>
          <a:ln/>
        </p:spPr>
        <p:txBody>
          <a:bodyPr wrap="none" rtlCol="0" anchor="t"/>
          <a:lstStyle/>
          <a:p>
            <a:pPr marL="0" indent="0">
              <a:lnSpc>
                <a:spcPts val="2403"/>
              </a:lnSpc>
              <a:buNone/>
            </a:pPr>
            <a:endParaRPr lang="en-US" sz="1502" dirty="0"/>
          </a:p>
        </p:txBody>
      </p:sp>
      <p:sp>
        <p:nvSpPr>
          <p:cNvPr id="26" name="Text 23"/>
          <p:cNvSpPr/>
          <p:nvPr/>
        </p:nvSpPr>
        <p:spPr>
          <a:xfrm>
            <a:off x="2987397"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7" name="Text 24"/>
          <p:cNvSpPr/>
          <p:nvPr/>
        </p:nvSpPr>
        <p:spPr>
          <a:xfrm>
            <a:off x="7509748"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8" name="Text 25"/>
          <p:cNvSpPr/>
          <p:nvPr/>
        </p:nvSpPr>
        <p:spPr>
          <a:xfrm>
            <a:off x="7509748" y="5770483"/>
            <a:ext cx="4133255" cy="305157"/>
          </a:xfrm>
          <a:prstGeom prst="rect">
            <a:avLst/>
          </a:prstGeom>
          <a:noFill/>
          <a:ln/>
        </p:spPr>
        <p:txBody>
          <a:bodyPr wrap="none" rtlCol="0" anchor="t"/>
          <a:lstStyle/>
          <a:p>
            <a:pPr marL="0" indent="0">
              <a:lnSpc>
                <a:spcPts val="2403"/>
              </a:lnSpc>
              <a:buNone/>
            </a:pPr>
            <a:endParaRPr lang="en-US" sz="1502" dirty="0"/>
          </a:p>
        </p:txBody>
      </p:sp>
      <p:sp>
        <p:nvSpPr>
          <p:cNvPr id="30" name="Text 27"/>
          <p:cNvSpPr/>
          <p:nvPr/>
        </p:nvSpPr>
        <p:spPr>
          <a:xfrm>
            <a:off x="2987397"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1" name="Text 28"/>
          <p:cNvSpPr/>
          <p:nvPr/>
        </p:nvSpPr>
        <p:spPr>
          <a:xfrm>
            <a:off x="7509748"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3" name="Text 30"/>
          <p:cNvSpPr/>
          <p:nvPr/>
        </p:nvSpPr>
        <p:spPr>
          <a:xfrm>
            <a:off x="2987397"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4" name="Text 31"/>
          <p:cNvSpPr/>
          <p:nvPr/>
        </p:nvSpPr>
        <p:spPr>
          <a:xfrm>
            <a:off x="7509748"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5" name="Text 32"/>
          <p:cNvSpPr/>
          <p:nvPr/>
        </p:nvSpPr>
        <p:spPr>
          <a:xfrm>
            <a:off x="7509748" y="7288530"/>
            <a:ext cx="4133255" cy="305157"/>
          </a:xfrm>
          <a:prstGeom prst="rect">
            <a:avLst/>
          </a:prstGeom>
          <a:noFill/>
          <a:ln/>
        </p:spPr>
        <p:txBody>
          <a:bodyPr wrap="none" rtlCol="0" anchor="t"/>
          <a:lstStyle/>
          <a:p>
            <a:pPr marL="0" indent="0">
              <a:lnSpc>
                <a:spcPts val="2403"/>
              </a:lnSpc>
              <a:buNone/>
            </a:pPr>
            <a:endParaRPr lang="en-US" sz="1502" dirty="0"/>
          </a:p>
        </p:txBody>
      </p:sp>
      <p:sp>
        <p:nvSpPr>
          <p:cNvPr id="9" name="TextBox 8">
            <a:extLst>
              <a:ext uri="{FF2B5EF4-FFF2-40B4-BE49-F238E27FC236}">
                <a16:creationId xmlns:a16="http://schemas.microsoft.com/office/drawing/2014/main" id="{46DA11B6-7F7F-D3FB-19E3-EEF645A9621C}"/>
              </a:ext>
            </a:extLst>
          </p:cNvPr>
          <p:cNvSpPr txBox="1"/>
          <p:nvPr/>
        </p:nvSpPr>
        <p:spPr>
          <a:xfrm>
            <a:off x="2784574" y="1579364"/>
            <a:ext cx="9037201" cy="707886"/>
          </a:xfrm>
          <a:prstGeom prst="rect">
            <a:avLst/>
          </a:prstGeom>
          <a:noFill/>
        </p:spPr>
        <p:txBody>
          <a:bodyPr wrap="square">
            <a:spAutoFit/>
          </a:bodyPr>
          <a:lstStyle/>
          <a:p>
            <a:r>
              <a:rPr lang="en-IN" sz="4000" dirty="0">
                <a:solidFill>
                  <a:schemeClr val="bg1"/>
                </a:solidFill>
              </a:rPr>
              <a:t>CONCLUSION</a:t>
            </a:r>
          </a:p>
        </p:txBody>
      </p:sp>
    </p:spTree>
    <p:extLst>
      <p:ext uri="{BB962C8B-B14F-4D97-AF65-F5344CB8AC3E}">
        <p14:creationId xmlns:p14="http://schemas.microsoft.com/office/powerpoint/2010/main" val="113848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167"/>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sp>
        <p:nvSpPr>
          <p:cNvPr id="4" name="Text 1"/>
          <p:cNvSpPr/>
          <p:nvPr/>
        </p:nvSpPr>
        <p:spPr>
          <a:xfrm>
            <a:off x="2037992" y="1188718"/>
            <a:ext cx="7288887" cy="2588659"/>
          </a:xfrm>
          <a:prstGeom prst="rect">
            <a:avLst/>
          </a:prstGeom>
          <a:noFill/>
          <a:ln/>
        </p:spPr>
        <p:txBody>
          <a:bodyPr wrap="none" rtlCol="0" anchor="t"/>
          <a:lstStyle/>
          <a:p>
            <a:pPr marL="0" indent="0">
              <a:lnSpc>
                <a:spcPts val="5468"/>
              </a:lnSpc>
              <a:buNone/>
            </a:pPr>
            <a:r>
              <a:rPr lang="en-US" sz="6000" dirty="0">
                <a:solidFill>
                  <a:srgbClr val="F9D933"/>
                </a:solidFill>
                <a:latin typeface="Montserrat" pitchFamily="34" charset="0"/>
                <a:ea typeface="Montserrat" pitchFamily="34" charset="-122"/>
                <a:cs typeface="Montserrat" pitchFamily="34" charset="-120"/>
              </a:rPr>
              <a:t>Project Supervisor</a:t>
            </a:r>
            <a:endParaRPr lang="en-US" sz="6000" dirty="0"/>
          </a:p>
        </p:txBody>
      </p:sp>
      <p:sp>
        <p:nvSpPr>
          <p:cNvPr id="5" name="Text 2"/>
          <p:cNvSpPr/>
          <p:nvPr/>
        </p:nvSpPr>
        <p:spPr>
          <a:xfrm>
            <a:off x="2037992" y="2441986"/>
            <a:ext cx="6213123" cy="2861533"/>
          </a:xfrm>
          <a:prstGeom prst="rect">
            <a:avLst/>
          </a:prstGeom>
          <a:noFill/>
          <a:ln/>
        </p:spPr>
        <p:txBody>
          <a:bodyPr wrap="none" rtlCol="0" anchor="t"/>
          <a:lstStyle/>
          <a:p>
            <a:pPr marL="0" indent="0">
              <a:lnSpc>
                <a:spcPts val="2734"/>
              </a:lnSpc>
              <a:buNone/>
            </a:pPr>
            <a:r>
              <a:rPr lang="en-US" sz="2187" dirty="0">
                <a:solidFill>
                  <a:srgbClr val="F9D933"/>
                </a:solidFill>
                <a:latin typeface="Times New Roman" panose="02020603050405020304" pitchFamily="18" charset="0"/>
                <a:cs typeface="Times New Roman" panose="02020603050405020304" pitchFamily="18" charset="0"/>
              </a:rPr>
              <a:t>	</a:t>
            </a:r>
          </a:p>
          <a:p>
            <a:pPr marL="0" indent="0">
              <a:lnSpc>
                <a:spcPts val="2734"/>
              </a:lnSpc>
              <a:buNone/>
            </a:pPr>
            <a:r>
              <a:rPr lang="en-US" sz="2187" dirty="0">
                <a:solidFill>
                  <a:srgbClr val="F9D933"/>
                </a:solidFill>
                <a:latin typeface="Times New Roman" panose="02020603050405020304" pitchFamily="18" charset="0"/>
                <a:cs typeface="Times New Roman" panose="02020603050405020304" pitchFamily="18" charset="0"/>
              </a:rPr>
              <a:t>	</a:t>
            </a:r>
            <a:r>
              <a:rPr lang="en-US" sz="4400" dirty="0">
                <a:solidFill>
                  <a:srgbClr val="F9D933"/>
                </a:solidFill>
                <a:latin typeface="Times New Roman" panose="02020603050405020304" pitchFamily="18" charset="0"/>
                <a:cs typeface="Times New Roman" panose="02020603050405020304" pitchFamily="18" charset="0"/>
              </a:rPr>
              <a:t>Dr. Amit  Kumar</a:t>
            </a:r>
          </a:p>
          <a:p>
            <a:pPr marL="0" indent="0">
              <a:lnSpc>
                <a:spcPts val="2734"/>
              </a:lnSpc>
              <a:buNone/>
            </a:pPr>
            <a:endParaRPr lang="en-US" sz="4400" dirty="0">
              <a:solidFill>
                <a:srgbClr val="F9D933"/>
              </a:solidFill>
              <a:latin typeface="Times New Roman" panose="02020603050405020304" pitchFamily="18" charset="0"/>
              <a:cs typeface="Times New Roman" panose="02020603050405020304" pitchFamily="18" charset="0"/>
            </a:endParaRPr>
          </a:p>
          <a:p>
            <a:pPr marL="0" indent="0">
              <a:lnSpc>
                <a:spcPts val="2734"/>
              </a:lnSpc>
              <a:buNone/>
            </a:pPr>
            <a:r>
              <a:rPr lang="en-US" sz="4400" dirty="0">
                <a:solidFill>
                  <a:srgbClr val="F9D933"/>
                </a:solidFill>
                <a:latin typeface="Times New Roman" panose="02020603050405020304" pitchFamily="18" charset="0"/>
                <a:cs typeface="Times New Roman" panose="02020603050405020304" pitchFamily="18" charset="0"/>
              </a:rPr>
              <a:t>	Assistant Professo</a:t>
            </a:r>
            <a:r>
              <a:rPr lang="en-US" sz="4400" dirty="0">
                <a:solidFill>
                  <a:srgbClr val="F9D933"/>
                </a:solidFill>
                <a:latin typeface="Montserrat" pitchFamily="34" charset="0"/>
              </a:rPr>
              <a:t>r</a:t>
            </a:r>
            <a:endParaRPr lang="en-US" sz="4400" dirty="0"/>
          </a:p>
        </p:txBody>
      </p:sp>
      <p:sp>
        <p:nvSpPr>
          <p:cNvPr id="6" name="Text 3"/>
          <p:cNvSpPr/>
          <p:nvPr/>
        </p:nvSpPr>
        <p:spPr>
          <a:xfrm>
            <a:off x="691376" y="5152913"/>
            <a:ext cx="13691598" cy="1707468"/>
          </a:xfrm>
          <a:prstGeom prst="rect">
            <a:avLst/>
          </a:prstGeom>
          <a:noFill/>
          <a:ln/>
        </p:spPr>
        <p:txBody>
          <a:bodyPr wrap="none" rtlCol="0" anchor="t"/>
          <a:lstStyle/>
          <a:p>
            <a:pPr marL="0" indent="0">
              <a:buNone/>
            </a:pPr>
            <a:endParaRPr lang="en-US" sz="3600" dirty="0">
              <a:solidFill>
                <a:srgbClr val="DCD7E5"/>
              </a:solidFill>
              <a:latin typeface="Heebo" pitchFamily="34" charset="0"/>
              <a:ea typeface="Heebo" pitchFamily="34" charset="-122"/>
              <a:cs typeface="Heebo" pitchFamily="34" charset="-120"/>
            </a:endParaRPr>
          </a:p>
          <a:p>
            <a:pPr marL="0" indent="0">
              <a:buNone/>
            </a:pPr>
            <a:r>
              <a:rPr lang="en-US" sz="3600" dirty="0">
                <a:solidFill>
                  <a:srgbClr val="DCD7E5"/>
                </a:solidFill>
                <a:latin typeface="Heebo" pitchFamily="34" charset="0"/>
                <a:ea typeface="Heebo" pitchFamily="34" charset="-122"/>
                <a:cs typeface="Heebo" pitchFamily="34" charset="-120"/>
              </a:rPr>
              <a:t>Our dedicated supervisor who guided and mentored us throughout </a:t>
            </a:r>
          </a:p>
          <a:p>
            <a:pPr marL="0" indent="0">
              <a:buNone/>
            </a:pPr>
            <a:endParaRPr lang="en-US" sz="3600" dirty="0">
              <a:solidFill>
                <a:srgbClr val="DCD7E5"/>
              </a:solidFill>
              <a:latin typeface="Heebo" pitchFamily="34" charset="0"/>
              <a:ea typeface="Heebo" pitchFamily="34" charset="-122"/>
              <a:cs typeface="Heebo" pitchFamily="34" charset="-120"/>
            </a:endParaRPr>
          </a:p>
          <a:p>
            <a:pPr marL="0" indent="0">
              <a:buNone/>
            </a:pPr>
            <a:r>
              <a:rPr lang="en-US" sz="3600" dirty="0">
                <a:solidFill>
                  <a:srgbClr val="DCD7E5"/>
                </a:solidFill>
                <a:latin typeface="Heebo" pitchFamily="34" charset="0"/>
                <a:ea typeface="Heebo" pitchFamily="34" charset="-122"/>
                <a:cs typeface="Heebo" pitchFamily="34" charset="-120"/>
              </a:rPr>
              <a:t>the project.</a:t>
            </a:r>
            <a:endParaRPr lang="en-US" sz="36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0" y="11965"/>
            <a:ext cx="14630400" cy="8252103"/>
          </a:xfrm>
          <a:prstGeom prst="rect">
            <a:avLst/>
          </a:prstGeom>
          <a:solidFill>
            <a:srgbClr val="0D0A2C">
              <a:alpha val="75000"/>
            </a:srgbClr>
          </a:solidFill>
          <a:ln w="11906">
            <a:solidFill>
              <a:srgbClr val="FFFFFF">
                <a:alpha val="16000"/>
              </a:srgbClr>
            </a:solidFill>
            <a:prstDash val="solid"/>
          </a:ln>
        </p:spPr>
        <p:txBody>
          <a:bodyPr/>
          <a:lstStyle/>
          <a:p>
            <a:endParaRPr lang="en-IN" sz="6600" dirty="0">
              <a:solidFill>
                <a:schemeClr val="bg1"/>
              </a:solidFill>
            </a:endParaRPr>
          </a:p>
        </p:txBody>
      </p:sp>
      <p:sp>
        <p:nvSpPr>
          <p:cNvPr id="4" name="Text 1"/>
          <p:cNvSpPr/>
          <p:nvPr/>
        </p:nvSpPr>
        <p:spPr>
          <a:xfrm>
            <a:off x="2784634" y="524470"/>
            <a:ext cx="3815120" cy="596027"/>
          </a:xfrm>
          <a:prstGeom prst="rect">
            <a:avLst/>
          </a:prstGeom>
          <a:noFill/>
          <a:ln/>
        </p:spPr>
        <p:txBody>
          <a:bodyPr wrap="none" rtlCol="0" anchor="t"/>
          <a:lstStyle/>
          <a:p>
            <a:pPr marL="0" indent="0">
              <a:lnSpc>
                <a:spcPts val="4694"/>
              </a:lnSpc>
              <a:buNone/>
            </a:pPr>
            <a:endParaRPr lang="en-US" sz="3755" dirty="0"/>
          </a:p>
        </p:txBody>
      </p:sp>
      <p:sp>
        <p:nvSpPr>
          <p:cNvPr id="5" name="Shape 2"/>
          <p:cNvSpPr/>
          <p:nvPr/>
        </p:nvSpPr>
        <p:spPr>
          <a:xfrm>
            <a:off x="2784634" y="1501973"/>
            <a:ext cx="9061013" cy="6225659"/>
          </a:xfrm>
          <a:prstGeom prst="roundRect">
            <a:avLst>
              <a:gd name="adj" fmla="val 1379"/>
            </a:avLst>
          </a:prstGeom>
          <a:noFill/>
          <a:ln w="11906">
            <a:solidFill>
              <a:srgbClr val="FFFFFF">
                <a:alpha val="24000"/>
              </a:srgbClr>
            </a:solidFill>
            <a:prstDash val="solid"/>
          </a:ln>
        </p:spPr>
      </p:sp>
      <p:sp>
        <p:nvSpPr>
          <p:cNvPr id="7" name="Text 4"/>
          <p:cNvSpPr/>
          <p:nvPr/>
        </p:nvSpPr>
        <p:spPr>
          <a:xfrm>
            <a:off x="2987397"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8" name="Text 5"/>
          <p:cNvSpPr/>
          <p:nvPr/>
        </p:nvSpPr>
        <p:spPr>
          <a:xfrm>
            <a:off x="7509748" y="1635919"/>
            <a:ext cx="4133255" cy="305157"/>
          </a:xfrm>
          <a:prstGeom prst="rect">
            <a:avLst/>
          </a:prstGeom>
          <a:noFill/>
          <a:ln/>
        </p:spPr>
        <p:txBody>
          <a:bodyPr wrap="none" rtlCol="0" anchor="t"/>
          <a:lstStyle/>
          <a:p>
            <a:pPr marL="0" indent="0">
              <a:lnSpc>
                <a:spcPts val="2403"/>
              </a:lnSpc>
              <a:buNone/>
            </a:pPr>
            <a:endParaRPr lang="en-US" sz="1502" dirty="0"/>
          </a:p>
        </p:txBody>
      </p:sp>
      <p:sp>
        <p:nvSpPr>
          <p:cNvPr id="10" name="Text 7"/>
          <p:cNvSpPr/>
          <p:nvPr/>
        </p:nvSpPr>
        <p:spPr>
          <a:xfrm>
            <a:off x="2987397"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1" name="Text 8"/>
          <p:cNvSpPr/>
          <p:nvPr/>
        </p:nvSpPr>
        <p:spPr>
          <a:xfrm>
            <a:off x="7509748" y="2185154"/>
            <a:ext cx="4133255" cy="305157"/>
          </a:xfrm>
          <a:prstGeom prst="rect">
            <a:avLst/>
          </a:prstGeom>
          <a:noFill/>
          <a:ln/>
        </p:spPr>
        <p:txBody>
          <a:bodyPr wrap="none" rtlCol="0" anchor="t"/>
          <a:lstStyle/>
          <a:p>
            <a:pPr marL="0" indent="0">
              <a:lnSpc>
                <a:spcPts val="2403"/>
              </a:lnSpc>
              <a:buNone/>
            </a:pPr>
            <a:endParaRPr lang="en-US" sz="1502" dirty="0"/>
          </a:p>
        </p:txBody>
      </p:sp>
      <p:sp>
        <p:nvSpPr>
          <p:cNvPr id="12" name="Shape 9"/>
          <p:cNvSpPr/>
          <p:nvPr/>
        </p:nvSpPr>
        <p:spPr>
          <a:xfrm>
            <a:off x="2796540" y="2612350"/>
            <a:ext cx="9037201" cy="549235"/>
          </a:xfrm>
          <a:prstGeom prst="rect">
            <a:avLst/>
          </a:prstGeom>
          <a:solidFill>
            <a:srgbClr val="FFFFFF">
              <a:alpha val="4000"/>
            </a:srgbClr>
          </a:solidFill>
          <a:ln/>
        </p:spPr>
      </p:sp>
      <p:sp>
        <p:nvSpPr>
          <p:cNvPr id="14" name="Text 11"/>
          <p:cNvSpPr/>
          <p:nvPr/>
        </p:nvSpPr>
        <p:spPr>
          <a:xfrm>
            <a:off x="7509748" y="2734389"/>
            <a:ext cx="4133255" cy="305157"/>
          </a:xfrm>
          <a:prstGeom prst="rect">
            <a:avLst/>
          </a:prstGeom>
          <a:noFill/>
          <a:ln/>
        </p:spPr>
        <p:txBody>
          <a:bodyPr wrap="none" rtlCol="0" anchor="t"/>
          <a:lstStyle/>
          <a:p>
            <a:pPr marL="0" indent="0">
              <a:lnSpc>
                <a:spcPts val="2403"/>
              </a:lnSpc>
              <a:buNone/>
            </a:pPr>
            <a:endParaRPr lang="en-US" sz="1502" dirty="0"/>
          </a:p>
        </p:txBody>
      </p:sp>
      <p:sp>
        <p:nvSpPr>
          <p:cNvPr id="17" name="Text 14"/>
          <p:cNvSpPr/>
          <p:nvPr/>
        </p:nvSpPr>
        <p:spPr>
          <a:xfrm>
            <a:off x="7509748" y="3283625"/>
            <a:ext cx="4133255" cy="305157"/>
          </a:xfrm>
          <a:prstGeom prst="rect">
            <a:avLst/>
          </a:prstGeom>
          <a:noFill/>
          <a:ln/>
        </p:spPr>
        <p:txBody>
          <a:bodyPr wrap="none" rtlCol="0" anchor="t"/>
          <a:lstStyle/>
          <a:p>
            <a:pPr marL="0" indent="0">
              <a:lnSpc>
                <a:spcPts val="2403"/>
              </a:lnSpc>
              <a:buNone/>
            </a:pPr>
            <a:endParaRPr lang="en-US" sz="1502" dirty="0"/>
          </a:p>
        </p:txBody>
      </p:sp>
      <p:sp>
        <p:nvSpPr>
          <p:cNvPr id="19" name="Text 16"/>
          <p:cNvSpPr/>
          <p:nvPr/>
        </p:nvSpPr>
        <p:spPr>
          <a:xfrm>
            <a:off x="2987397"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0" name="Text 17"/>
          <p:cNvSpPr/>
          <p:nvPr/>
        </p:nvSpPr>
        <p:spPr>
          <a:xfrm>
            <a:off x="7509748" y="3832860"/>
            <a:ext cx="4133255" cy="305157"/>
          </a:xfrm>
          <a:prstGeom prst="rect">
            <a:avLst/>
          </a:prstGeom>
          <a:noFill/>
          <a:ln/>
        </p:spPr>
        <p:txBody>
          <a:bodyPr wrap="none" rtlCol="0" anchor="t"/>
          <a:lstStyle/>
          <a:p>
            <a:pPr marL="0" indent="0">
              <a:lnSpc>
                <a:spcPts val="2403"/>
              </a:lnSpc>
              <a:buNone/>
            </a:pPr>
            <a:endParaRPr lang="en-US" sz="1502" dirty="0"/>
          </a:p>
        </p:txBody>
      </p:sp>
      <p:sp>
        <p:nvSpPr>
          <p:cNvPr id="21" name="Shape 18"/>
          <p:cNvSpPr/>
          <p:nvPr/>
        </p:nvSpPr>
        <p:spPr>
          <a:xfrm>
            <a:off x="2796540" y="4260056"/>
            <a:ext cx="9037201" cy="968812"/>
          </a:xfrm>
          <a:prstGeom prst="rect">
            <a:avLst/>
          </a:prstGeom>
          <a:solidFill>
            <a:srgbClr val="000000">
              <a:alpha val="4000"/>
            </a:srgbClr>
          </a:solidFill>
          <a:ln/>
        </p:spPr>
        <p:txBody>
          <a:bodyPr/>
          <a:lstStyle/>
          <a:p>
            <a:endParaRPr lang="en-IN" dirty="0">
              <a:solidFill>
                <a:schemeClr val="bg1"/>
              </a:solidFill>
            </a:endParaRPr>
          </a:p>
        </p:txBody>
      </p:sp>
      <p:sp>
        <p:nvSpPr>
          <p:cNvPr id="22" name="Text 19"/>
          <p:cNvSpPr/>
          <p:nvPr/>
        </p:nvSpPr>
        <p:spPr>
          <a:xfrm>
            <a:off x="2987397" y="4382095"/>
            <a:ext cx="4133255" cy="305157"/>
          </a:xfrm>
          <a:prstGeom prst="rect">
            <a:avLst/>
          </a:prstGeom>
          <a:noFill/>
          <a:ln/>
        </p:spPr>
        <p:txBody>
          <a:bodyPr wrap="none" rtlCol="0" anchor="t"/>
          <a:lstStyle/>
          <a:p>
            <a:pPr marL="0" indent="0">
              <a:lnSpc>
                <a:spcPts val="2403"/>
              </a:lnSpc>
              <a:buNone/>
            </a:pPr>
            <a:r>
              <a:rPr lang="en-US" sz="1502" dirty="0">
                <a:solidFill>
                  <a:srgbClr val="DCD7E5"/>
                </a:solidFill>
                <a:latin typeface="Heebo" pitchFamily="34" charset="0"/>
                <a:ea typeface="Heebo" pitchFamily="34" charset="-122"/>
                <a:cs typeface="Heebo" pitchFamily="34" charset="-120"/>
              </a:rPr>
              <a:t> </a:t>
            </a:r>
            <a:endParaRPr lang="en-US" sz="1502" dirty="0"/>
          </a:p>
        </p:txBody>
      </p:sp>
      <p:sp>
        <p:nvSpPr>
          <p:cNvPr id="23" name="Text 20"/>
          <p:cNvSpPr/>
          <p:nvPr/>
        </p:nvSpPr>
        <p:spPr>
          <a:xfrm>
            <a:off x="7509748" y="4382095"/>
            <a:ext cx="4133255" cy="305157"/>
          </a:xfrm>
          <a:prstGeom prst="rect">
            <a:avLst/>
          </a:prstGeom>
          <a:noFill/>
          <a:ln/>
        </p:spPr>
        <p:txBody>
          <a:bodyPr wrap="none" rtlCol="0" anchor="t"/>
          <a:lstStyle/>
          <a:p>
            <a:pPr marL="0" indent="0">
              <a:lnSpc>
                <a:spcPts val="2403"/>
              </a:lnSpc>
              <a:buNone/>
            </a:pPr>
            <a:endParaRPr lang="en-US" sz="1502" dirty="0"/>
          </a:p>
        </p:txBody>
      </p:sp>
      <p:sp>
        <p:nvSpPr>
          <p:cNvPr id="24" name="Text 21"/>
          <p:cNvSpPr/>
          <p:nvPr/>
        </p:nvSpPr>
        <p:spPr>
          <a:xfrm>
            <a:off x="7509748" y="4801672"/>
            <a:ext cx="4133255" cy="305157"/>
          </a:xfrm>
          <a:prstGeom prst="rect">
            <a:avLst/>
          </a:prstGeom>
          <a:noFill/>
          <a:ln/>
        </p:spPr>
        <p:txBody>
          <a:bodyPr wrap="none" rtlCol="0" anchor="t"/>
          <a:lstStyle/>
          <a:p>
            <a:pPr marL="0" indent="0">
              <a:lnSpc>
                <a:spcPts val="2403"/>
              </a:lnSpc>
              <a:buNone/>
            </a:pPr>
            <a:endParaRPr lang="en-US" sz="1502" dirty="0"/>
          </a:p>
        </p:txBody>
      </p:sp>
      <p:sp>
        <p:nvSpPr>
          <p:cNvPr id="26" name="Text 23"/>
          <p:cNvSpPr/>
          <p:nvPr/>
        </p:nvSpPr>
        <p:spPr>
          <a:xfrm>
            <a:off x="2987397"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7" name="Text 24"/>
          <p:cNvSpPr/>
          <p:nvPr/>
        </p:nvSpPr>
        <p:spPr>
          <a:xfrm>
            <a:off x="7509748" y="5350907"/>
            <a:ext cx="4133255" cy="305157"/>
          </a:xfrm>
          <a:prstGeom prst="rect">
            <a:avLst/>
          </a:prstGeom>
          <a:noFill/>
          <a:ln/>
        </p:spPr>
        <p:txBody>
          <a:bodyPr wrap="none" rtlCol="0" anchor="t"/>
          <a:lstStyle/>
          <a:p>
            <a:pPr marL="0" indent="0">
              <a:lnSpc>
                <a:spcPts val="2403"/>
              </a:lnSpc>
              <a:buNone/>
            </a:pPr>
            <a:endParaRPr lang="en-US" sz="1502" dirty="0"/>
          </a:p>
        </p:txBody>
      </p:sp>
      <p:sp>
        <p:nvSpPr>
          <p:cNvPr id="28" name="Text 25"/>
          <p:cNvSpPr/>
          <p:nvPr/>
        </p:nvSpPr>
        <p:spPr>
          <a:xfrm>
            <a:off x="7509748" y="5770483"/>
            <a:ext cx="4133255" cy="305157"/>
          </a:xfrm>
          <a:prstGeom prst="rect">
            <a:avLst/>
          </a:prstGeom>
          <a:noFill/>
          <a:ln/>
        </p:spPr>
        <p:txBody>
          <a:bodyPr wrap="none" rtlCol="0" anchor="t"/>
          <a:lstStyle/>
          <a:p>
            <a:pPr marL="0" indent="0">
              <a:lnSpc>
                <a:spcPts val="2403"/>
              </a:lnSpc>
              <a:buNone/>
            </a:pPr>
            <a:endParaRPr lang="en-US" sz="1502" dirty="0"/>
          </a:p>
        </p:txBody>
      </p:sp>
      <p:sp>
        <p:nvSpPr>
          <p:cNvPr id="30" name="Text 27"/>
          <p:cNvSpPr/>
          <p:nvPr/>
        </p:nvSpPr>
        <p:spPr>
          <a:xfrm>
            <a:off x="2987397"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1" name="Text 28"/>
          <p:cNvSpPr/>
          <p:nvPr/>
        </p:nvSpPr>
        <p:spPr>
          <a:xfrm>
            <a:off x="7509748" y="6319718"/>
            <a:ext cx="4133255" cy="305157"/>
          </a:xfrm>
          <a:prstGeom prst="rect">
            <a:avLst/>
          </a:prstGeom>
          <a:noFill/>
          <a:ln/>
        </p:spPr>
        <p:txBody>
          <a:bodyPr wrap="none" rtlCol="0" anchor="t"/>
          <a:lstStyle/>
          <a:p>
            <a:pPr marL="0" indent="0">
              <a:lnSpc>
                <a:spcPts val="2403"/>
              </a:lnSpc>
              <a:buNone/>
            </a:pPr>
            <a:endParaRPr lang="en-US" sz="1502" dirty="0"/>
          </a:p>
        </p:txBody>
      </p:sp>
      <p:sp>
        <p:nvSpPr>
          <p:cNvPr id="33" name="Text 30"/>
          <p:cNvSpPr/>
          <p:nvPr/>
        </p:nvSpPr>
        <p:spPr>
          <a:xfrm>
            <a:off x="2987397"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4" name="Text 31"/>
          <p:cNvSpPr/>
          <p:nvPr/>
        </p:nvSpPr>
        <p:spPr>
          <a:xfrm>
            <a:off x="7509748" y="6868954"/>
            <a:ext cx="4133255" cy="305157"/>
          </a:xfrm>
          <a:prstGeom prst="rect">
            <a:avLst/>
          </a:prstGeom>
          <a:noFill/>
          <a:ln/>
        </p:spPr>
        <p:txBody>
          <a:bodyPr wrap="none" rtlCol="0" anchor="t"/>
          <a:lstStyle/>
          <a:p>
            <a:pPr marL="0" indent="0">
              <a:lnSpc>
                <a:spcPts val="2403"/>
              </a:lnSpc>
              <a:buNone/>
            </a:pPr>
            <a:endParaRPr lang="en-US" sz="1502" dirty="0"/>
          </a:p>
        </p:txBody>
      </p:sp>
      <p:sp>
        <p:nvSpPr>
          <p:cNvPr id="35" name="Text 32"/>
          <p:cNvSpPr/>
          <p:nvPr/>
        </p:nvSpPr>
        <p:spPr>
          <a:xfrm>
            <a:off x="7509748" y="7288530"/>
            <a:ext cx="4133255" cy="305157"/>
          </a:xfrm>
          <a:prstGeom prst="rect">
            <a:avLst/>
          </a:prstGeom>
          <a:noFill/>
          <a:ln/>
        </p:spPr>
        <p:txBody>
          <a:bodyPr wrap="none" rtlCol="0" anchor="t"/>
          <a:lstStyle/>
          <a:p>
            <a:pPr marL="0" indent="0">
              <a:lnSpc>
                <a:spcPts val="2403"/>
              </a:lnSpc>
              <a:buNone/>
            </a:pPr>
            <a:endParaRPr lang="en-US" sz="1502" dirty="0"/>
          </a:p>
        </p:txBody>
      </p:sp>
      <p:sp>
        <p:nvSpPr>
          <p:cNvPr id="6" name="Oval 5">
            <a:extLst>
              <a:ext uri="{FF2B5EF4-FFF2-40B4-BE49-F238E27FC236}">
                <a16:creationId xmlns:a16="http://schemas.microsoft.com/office/drawing/2014/main" id="{E578B333-E408-2359-E63C-FFC3659D12BB}"/>
              </a:ext>
            </a:extLst>
          </p:cNvPr>
          <p:cNvSpPr/>
          <p:nvPr/>
        </p:nvSpPr>
        <p:spPr>
          <a:xfrm>
            <a:off x="2796540" y="1501974"/>
            <a:ext cx="9037201" cy="62376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7200" dirty="0">
                <a:solidFill>
                  <a:schemeClr val="bg1"/>
                </a:solidFill>
              </a:rPr>
              <a:t>	Thank You!</a:t>
            </a:r>
          </a:p>
          <a:p>
            <a:r>
              <a:rPr lang="en-GB" sz="4800" b="0" i="1" dirty="0">
                <a:solidFill>
                  <a:srgbClr val="374151"/>
                </a:solidFill>
                <a:effectLst/>
                <a:latin typeface="Söhne"/>
              </a:rPr>
              <a:t>Expense Enigma: Redefining Shared Finances</a:t>
            </a:r>
            <a:endParaRPr lang="en-IN" sz="4800" dirty="0">
              <a:solidFill>
                <a:schemeClr val="bg1"/>
              </a:solidFill>
            </a:endParaRPr>
          </a:p>
        </p:txBody>
      </p:sp>
    </p:spTree>
    <p:extLst>
      <p:ext uri="{BB962C8B-B14F-4D97-AF65-F5344CB8AC3E}">
        <p14:creationId xmlns:p14="http://schemas.microsoft.com/office/powerpoint/2010/main" val="3560887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0D0A2C">
              <a:alpha val="75000"/>
            </a:srgbClr>
          </a:solidFill>
          <a:ln w="12144">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31624"/>
          </a:xfrm>
          <a:prstGeom prst="rect">
            <a:avLst/>
          </a:prstGeom>
        </p:spPr>
      </p:pic>
      <p:sp>
        <p:nvSpPr>
          <p:cNvPr id="5" name="Shape 1"/>
          <p:cNvSpPr/>
          <p:nvPr/>
        </p:nvSpPr>
        <p:spPr>
          <a:xfrm>
            <a:off x="0" y="0"/>
            <a:ext cx="14630400" cy="8231624"/>
          </a:xfrm>
          <a:prstGeom prst="rect">
            <a:avLst/>
          </a:prstGeom>
          <a:solidFill>
            <a:srgbClr val="0D0A2C">
              <a:alpha val="80000"/>
            </a:srgbClr>
          </a:solidFill>
          <a:ln/>
        </p:spPr>
      </p:sp>
      <p:sp>
        <p:nvSpPr>
          <p:cNvPr id="6" name="Text 2"/>
          <p:cNvSpPr/>
          <p:nvPr/>
        </p:nvSpPr>
        <p:spPr>
          <a:xfrm>
            <a:off x="2658785" y="539115"/>
            <a:ext cx="3921085" cy="612696"/>
          </a:xfrm>
          <a:prstGeom prst="rect">
            <a:avLst/>
          </a:prstGeom>
          <a:noFill/>
          <a:ln/>
        </p:spPr>
        <p:txBody>
          <a:bodyPr wrap="none" rtlCol="0" anchor="t"/>
          <a:lstStyle/>
          <a:p>
            <a:pPr marL="0" indent="0">
              <a:lnSpc>
                <a:spcPts val="4824"/>
              </a:lnSpc>
              <a:buNone/>
            </a:pPr>
            <a:r>
              <a:rPr lang="en-US" sz="3859" dirty="0">
                <a:solidFill>
                  <a:srgbClr val="F2F0F4"/>
                </a:solidFill>
                <a:latin typeface="Montserrat" pitchFamily="34" charset="0"/>
                <a:ea typeface="Montserrat" pitchFamily="34" charset="-122"/>
                <a:cs typeface="Montserrat" pitchFamily="34" charset="-120"/>
              </a:rPr>
              <a:t>Introduction</a:t>
            </a:r>
            <a:endParaRPr lang="en-US" sz="3859" dirty="0"/>
          </a:p>
        </p:txBody>
      </p:sp>
      <p:sp>
        <p:nvSpPr>
          <p:cNvPr id="7" name="Text 3"/>
          <p:cNvSpPr/>
          <p:nvPr/>
        </p:nvSpPr>
        <p:spPr>
          <a:xfrm>
            <a:off x="2658785" y="1445895"/>
            <a:ext cx="9312712" cy="627459"/>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Our Expense Sharing App is a game-changer in personal finance management. The app simplifies the process of splitting and tracking expenses with family and friends.</a:t>
            </a:r>
            <a:endParaRPr lang="en-US" sz="1544" dirty="0"/>
          </a:p>
        </p:txBody>
      </p:sp>
      <p:sp>
        <p:nvSpPr>
          <p:cNvPr id="8" name="Shape 4"/>
          <p:cNvSpPr/>
          <p:nvPr/>
        </p:nvSpPr>
        <p:spPr>
          <a:xfrm>
            <a:off x="2658785" y="2446973"/>
            <a:ext cx="441127" cy="441127"/>
          </a:xfrm>
          <a:prstGeom prst="roundRect">
            <a:avLst>
              <a:gd name="adj" fmla="val 20000"/>
            </a:avLst>
          </a:prstGeom>
          <a:solidFill>
            <a:srgbClr val="3C136D"/>
          </a:solidFill>
          <a:ln w="12144">
            <a:solidFill>
              <a:srgbClr val="481782"/>
            </a:solidFill>
            <a:prstDash val="solid"/>
          </a:ln>
        </p:spPr>
      </p:sp>
      <p:sp>
        <p:nvSpPr>
          <p:cNvPr id="9" name="Text 5"/>
          <p:cNvSpPr/>
          <p:nvPr/>
        </p:nvSpPr>
        <p:spPr>
          <a:xfrm>
            <a:off x="2825948" y="2483763"/>
            <a:ext cx="106680" cy="367546"/>
          </a:xfrm>
          <a:prstGeom prst="rect">
            <a:avLst/>
          </a:prstGeom>
          <a:noFill/>
          <a:ln/>
        </p:spPr>
        <p:txBody>
          <a:bodyPr wrap="none" rtlCol="0" anchor="t"/>
          <a:lstStyle/>
          <a:p>
            <a:pPr marL="0" indent="0" algn="ctr">
              <a:lnSpc>
                <a:spcPts val="2895"/>
              </a:lnSpc>
              <a:buNone/>
            </a:pPr>
            <a:r>
              <a:rPr lang="en-US" sz="2316" dirty="0">
                <a:solidFill>
                  <a:srgbClr val="DCD7E5"/>
                </a:solidFill>
                <a:latin typeface="Montserrat" pitchFamily="34" charset="0"/>
                <a:ea typeface="Montserrat" pitchFamily="34" charset="-122"/>
                <a:cs typeface="Montserrat" pitchFamily="34" charset="-120"/>
              </a:rPr>
              <a:t>1</a:t>
            </a:r>
            <a:endParaRPr lang="en-US" sz="2316" dirty="0"/>
          </a:p>
        </p:txBody>
      </p:sp>
      <p:sp>
        <p:nvSpPr>
          <p:cNvPr id="10" name="Text 6"/>
          <p:cNvSpPr/>
          <p:nvPr/>
        </p:nvSpPr>
        <p:spPr>
          <a:xfrm>
            <a:off x="3295888" y="2514362"/>
            <a:ext cx="2263140" cy="306229"/>
          </a:xfrm>
          <a:prstGeom prst="rect">
            <a:avLst/>
          </a:prstGeom>
          <a:noFill/>
          <a:ln/>
        </p:spPr>
        <p:txBody>
          <a:bodyPr wrap="none" rtlCol="0" anchor="t"/>
          <a:lstStyle/>
          <a:p>
            <a:pPr marL="0" indent="0">
              <a:lnSpc>
                <a:spcPts val="2412"/>
              </a:lnSpc>
              <a:buNone/>
            </a:pPr>
            <a:r>
              <a:rPr lang="en-US" sz="1930" dirty="0">
                <a:solidFill>
                  <a:srgbClr val="DCD7E5"/>
                </a:solidFill>
                <a:latin typeface="Montserrat" pitchFamily="34" charset="0"/>
                <a:ea typeface="Montserrat" pitchFamily="34" charset="-122"/>
                <a:cs typeface="Montserrat" pitchFamily="34" charset="-120"/>
              </a:rPr>
              <a:t>Effortless Splitting</a:t>
            </a:r>
            <a:endParaRPr lang="en-US" sz="1930" dirty="0"/>
          </a:p>
        </p:txBody>
      </p:sp>
      <p:sp>
        <p:nvSpPr>
          <p:cNvPr id="11" name="Text 7"/>
          <p:cNvSpPr/>
          <p:nvPr/>
        </p:nvSpPr>
        <p:spPr>
          <a:xfrm>
            <a:off x="3295888" y="3016568"/>
            <a:ext cx="2336483" cy="1254919"/>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The app allows users to easily split expenses and track who owes how much in real-time.</a:t>
            </a:r>
            <a:endParaRPr lang="en-US" sz="1544" dirty="0"/>
          </a:p>
        </p:txBody>
      </p:sp>
      <p:sp>
        <p:nvSpPr>
          <p:cNvPr id="12" name="Shape 8"/>
          <p:cNvSpPr/>
          <p:nvPr/>
        </p:nvSpPr>
        <p:spPr>
          <a:xfrm>
            <a:off x="5828348" y="2446973"/>
            <a:ext cx="441127" cy="441127"/>
          </a:xfrm>
          <a:prstGeom prst="roundRect">
            <a:avLst>
              <a:gd name="adj" fmla="val 20000"/>
            </a:avLst>
          </a:prstGeom>
          <a:solidFill>
            <a:srgbClr val="3C136D"/>
          </a:solidFill>
          <a:ln w="12144">
            <a:solidFill>
              <a:srgbClr val="481782"/>
            </a:solidFill>
            <a:prstDash val="solid"/>
          </a:ln>
        </p:spPr>
      </p:sp>
      <p:sp>
        <p:nvSpPr>
          <p:cNvPr id="13" name="Text 9"/>
          <p:cNvSpPr/>
          <p:nvPr/>
        </p:nvSpPr>
        <p:spPr>
          <a:xfrm>
            <a:off x="5965031" y="2483763"/>
            <a:ext cx="167640" cy="367546"/>
          </a:xfrm>
          <a:prstGeom prst="rect">
            <a:avLst/>
          </a:prstGeom>
          <a:noFill/>
          <a:ln/>
        </p:spPr>
        <p:txBody>
          <a:bodyPr wrap="none" rtlCol="0" anchor="t"/>
          <a:lstStyle/>
          <a:p>
            <a:pPr marL="0" indent="0" algn="ctr">
              <a:lnSpc>
                <a:spcPts val="2895"/>
              </a:lnSpc>
              <a:buNone/>
            </a:pPr>
            <a:r>
              <a:rPr lang="en-US" sz="2316" dirty="0">
                <a:solidFill>
                  <a:srgbClr val="DCD7E5"/>
                </a:solidFill>
                <a:latin typeface="Montserrat" pitchFamily="34" charset="0"/>
                <a:ea typeface="Montserrat" pitchFamily="34" charset="-122"/>
                <a:cs typeface="Montserrat" pitchFamily="34" charset="-120"/>
              </a:rPr>
              <a:t>2</a:t>
            </a:r>
            <a:endParaRPr lang="en-US" sz="2316" dirty="0"/>
          </a:p>
        </p:txBody>
      </p:sp>
      <p:sp>
        <p:nvSpPr>
          <p:cNvPr id="14" name="Text 10"/>
          <p:cNvSpPr/>
          <p:nvPr/>
        </p:nvSpPr>
        <p:spPr>
          <a:xfrm>
            <a:off x="6465451" y="2514362"/>
            <a:ext cx="2336483" cy="612458"/>
          </a:xfrm>
          <a:prstGeom prst="rect">
            <a:avLst/>
          </a:prstGeom>
          <a:noFill/>
          <a:ln/>
        </p:spPr>
        <p:txBody>
          <a:bodyPr wrap="square" rtlCol="0" anchor="t"/>
          <a:lstStyle/>
          <a:p>
            <a:pPr marL="0" indent="0">
              <a:lnSpc>
                <a:spcPts val="2412"/>
              </a:lnSpc>
              <a:buNone/>
            </a:pPr>
            <a:r>
              <a:rPr lang="en-US" sz="1930" dirty="0">
                <a:solidFill>
                  <a:srgbClr val="DCD7E5"/>
                </a:solidFill>
                <a:latin typeface="Montserrat" pitchFamily="34" charset="0"/>
                <a:ea typeface="Montserrat" pitchFamily="34" charset="-122"/>
                <a:cs typeface="Montserrat" pitchFamily="34" charset="-120"/>
              </a:rPr>
              <a:t>Personal and Group Expenses</a:t>
            </a:r>
            <a:endParaRPr lang="en-US" sz="1930" dirty="0"/>
          </a:p>
        </p:txBody>
      </p:sp>
      <p:sp>
        <p:nvSpPr>
          <p:cNvPr id="15" name="Text 11"/>
          <p:cNvSpPr/>
          <p:nvPr/>
        </p:nvSpPr>
        <p:spPr>
          <a:xfrm>
            <a:off x="6465451" y="3322796"/>
            <a:ext cx="2336483" cy="1568648"/>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Users can create personal and group expenses, making it easy to manage shared expenses across multiple people.</a:t>
            </a:r>
            <a:endParaRPr lang="en-US" sz="1544" dirty="0"/>
          </a:p>
        </p:txBody>
      </p:sp>
      <p:sp>
        <p:nvSpPr>
          <p:cNvPr id="16" name="Shape 12"/>
          <p:cNvSpPr/>
          <p:nvPr/>
        </p:nvSpPr>
        <p:spPr>
          <a:xfrm>
            <a:off x="8997910" y="2446973"/>
            <a:ext cx="441127" cy="441127"/>
          </a:xfrm>
          <a:prstGeom prst="roundRect">
            <a:avLst>
              <a:gd name="adj" fmla="val 20000"/>
            </a:avLst>
          </a:prstGeom>
          <a:solidFill>
            <a:srgbClr val="3C136D"/>
          </a:solidFill>
          <a:ln w="12144">
            <a:solidFill>
              <a:srgbClr val="481782"/>
            </a:solidFill>
            <a:prstDash val="solid"/>
          </a:ln>
        </p:spPr>
      </p:sp>
      <p:sp>
        <p:nvSpPr>
          <p:cNvPr id="17" name="Text 13"/>
          <p:cNvSpPr/>
          <p:nvPr/>
        </p:nvSpPr>
        <p:spPr>
          <a:xfrm>
            <a:off x="9134594" y="2483763"/>
            <a:ext cx="167640" cy="367546"/>
          </a:xfrm>
          <a:prstGeom prst="rect">
            <a:avLst/>
          </a:prstGeom>
          <a:noFill/>
          <a:ln/>
        </p:spPr>
        <p:txBody>
          <a:bodyPr wrap="none" rtlCol="0" anchor="t"/>
          <a:lstStyle/>
          <a:p>
            <a:pPr marL="0" indent="0" algn="ctr">
              <a:lnSpc>
                <a:spcPts val="2895"/>
              </a:lnSpc>
              <a:buNone/>
            </a:pPr>
            <a:r>
              <a:rPr lang="en-US" sz="2316" dirty="0">
                <a:solidFill>
                  <a:srgbClr val="DCD7E5"/>
                </a:solidFill>
                <a:latin typeface="Montserrat" pitchFamily="34" charset="0"/>
                <a:ea typeface="Montserrat" pitchFamily="34" charset="-122"/>
                <a:cs typeface="Montserrat" pitchFamily="34" charset="-120"/>
              </a:rPr>
              <a:t>3</a:t>
            </a:r>
            <a:endParaRPr lang="en-US" sz="2316" dirty="0"/>
          </a:p>
        </p:txBody>
      </p:sp>
      <p:sp>
        <p:nvSpPr>
          <p:cNvPr id="18" name="Text 14"/>
          <p:cNvSpPr/>
          <p:nvPr/>
        </p:nvSpPr>
        <p:spPr>
          <a:xfrm>
            <a:off x="9635014" y="2514362"/>
            <a:ext cx="2148840" cy="306229"/>
          </a:xfrm>
          <a:prstGeom prst="rect">
            <a:avLst/>
          </a:prstGeom>
          <a:noFill/>
          <a:ln/>
        </p:spPr>
        <p:txBody>
          <a:bodyPr wrap="none" rtlCol="0" anchor="t"/>
          <a:lstStyle/>
          <a:p>
            <a:pPr marL="0" indent="0">
              <a:lnSpc>
                <a:spcPts val="2412"/>
              </a:lnSpc>
              <a:buNone/>
            </a:pPr>
            <a:r>
              <a:rPr lang="en-US" sz="1930" dirty="0">
                <a:solidFill>
                  <a:srgbClr val="DCD7E5"/>
                </a:solidFill>
                <a:latin typeface="Montserrat" pitchFamily="34" charset="0"/>
                <a:ea typeface="Montserrat" pitchFamily="34" charset="-122"/>
                <a:cs typeface="Montserrat" pitchFamily="34" charset="-120"/>
              </a:rPr>
              <a:t>Smart Budgeting</a:t>
            </a:r>
            <a:endParaRPr lang="en-US" sz="1930" dirty="0"/>
          </a:p>
        </p:txBody>
      </p:sp>
      <p:sp>
        <p:nvSpPr>
          <p:cNvPr id="19" name="Text 15"/>
          <p:cNvSpPr/>
          <p:nvPr/>
        </p:nvSpPr>
        <p:spPr>
          <a:xfrm>
            <a:off x="9635014" y="3016568"/>
            <a:ext cx="2336483" cy="1568648"/>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The app's analytics features provide clear insights into spending habits, helping users stay on top of their finances.</a:t>
            </a:r>
            <a:endParaRPr lang="en-US" sz="1544" dirty="0"/>
          </a:p>
        </p:txBody>
      </p:sp>
      <p:sp>
        <p:nvSpPr>
          <p:cNvPr id="20" name="Shape 16"/>
          <p:cNvSpPr/>
          <p:nvPr/>
        </p:nvSpPr>
        <p:spPr>
          <a:xfrm>
            <a:off x="2658785" y="5240536"/>
            <a:ext cx="441127" cy="441127"/>
          </a:xfrm>
          <a:prstGeom prst="roundRect">
            <a:avLst>
              <a:gd name="adj" fmla="val 20000"/>
            </a:avLst>
          </a:prstGeom>
          <a:solidFill>
            <a:srgbClr val="3C136D"/>
          </a:solidFill>
          <a:ln w="12144">
            <a:solidFill>
              <a:srgbClr val="481782"/>
            </a:solidFill>
            <a:prstDash val="solid"/>
          </a:ln>
        </p:spPr>
      </p:sp>
      <p:sp>
        <p:nvSpPr>
          <p:cNvPr id="21" name="Text 17"/>
          <p:cNvSpPr/>
          <p:nvPr/>
        </p:nvSpPr>
        <p:spPr>
          <a:xfrm>
            <a:off x="2780228" y="5277326"/>
            <a:ext cx="198120" cy="367546"/>
          </a:xfrm>
          <a:prstGeom prst="rect">
            <a:avLst/>
          </a:prstGeom>
          <a:noFill/>
          <a:ln/>
        </p:spPr>
        <p:txBody>
          <a:bodyPr wrap="none" rtlCol="0" anchor="t"/>
          <a:lstStyle/>
          <a:p>
            <a:pPr marL="0" indent="0" algn="ctr">
              <a:lnSpc>
                <a:spcPts val="2895"/>
              </a:lnSpc>
              <a:buNone/>
            </a:pPr>
            <a:r>
              <a:rPr lang="en-US" sz="2316" dirty="0">
                <a:solidFill>
                  <a:srgbClr val="DCD7E5"/>
                </a:solidFill>
                <a:latin typeface="Montserrat" pitchFamily="34" charset="0"/>
                <a:ea typeface="Montserrat" pitchFamily="34" charset="-122"/>
                <a:cs typeface="Montserrat" pitchFamily="34" charset="-120"/>
              </a:rPr>
              <a:t>4</a:t>
            </a:r>
            <a:endParaRPr lang="en-US" sz="2316" dirty="0"/>
          </a:p>
        </p:txBody>
      </p:sp>
      <p:sp>
        <p:nvSpPr>
          <p:cNvPr id="22" name="Text 18"/>
          <p:cNvSpPr/>
          <p:nvPr/>
        </p:nvSpPr>
        <p:spPr>
          <a:xfrm>
            <a:off x="3295888" y="5307925"/>
            <a:ext cx="3002280" cy="306229"/>
          </a:xfrm>
          <a:prstGeom prst="rect">
            <a:avLst/>
          </a:prstGeom>
          <a:noFill/>
          <a:ln/>
        </p:spPr>
        <p:txBody>
          <a:bodyPr wrap="none" rtlCol="0" anchor="t"/>
          <a:lstStyle/>
          <a:p>
            <a:pPr marL="0" indent="0">
              <a:lnSpc>
                <a:spcPts val="2412"/>
              </a:lnSpc>
              <a:buNone/>
            </a:pPr>
            <a:r>
              <a:rPr lang="en-US" sz="1930" b="1" dirty="0">
                <a:solidFill>
                  <a:srgbClr val="DCD7E5"/>
                </a:solidFill>
                <a:latin typeface="Montserrat" pitchFamily="34" charset="0"/>
                <a:ea typeface="Montserrat" pitchFamily="34" charset="-122"/>
                <a:cs typeface="Montserrat" pitchFamily="34" charset="-120"/>
              </a:rPr>
              <a:t>Geo-Limit Enforcement</a:t>
            </a:r>
            <a:endParaRPr lang="en-US" sz="1930" dirty="0"/>
          </a:p>
        </p:txBody>
      </p:sp>
      <p:sp>
        <p:nvSpPr>
          <p:cNvPr id="23" name="Text 19"/>
          <p:cNvSpPr/>
          <p:nvPr/>
        </p:nvSpPr>
        <p:spPr>
          <a:xfrm>
            <a:off x="3295888" y="5810131"/>
            <a:ext cx="3921323" cy="1882378"/>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Geo-Limit Enforcement is a distinctive feature of our app, ensuring users stay within their budgetary boundaries by triggering alerts when expenses exceed predefined geographical limits. It's your financial safeguard on the go.</a:t>
            </a:r>
            <a:endParaRPr lang="en-US" sz="1544" dirty="0"/>
          </a:p>
        </p:txBody>
      </p:sp>
      <p:sp>
        <p:nvSpPr>
          <p:cNvPr id="24" name="Shape 20"/>
          <p:cNvSpPr/>
          <p:nvPr/>
        </p:nvSpPr>
        <p:spPr>
          <a:xfrm>
            <a:off x="7413188" y="5240536"/>
            <a:ext cx="441127" cy="441127"/>
          </a:xfrm>
          <a:prstGeom prst="roundRect">
            <a:avLst>
              <a:gd name="adj" fmla="val 20000"/>
            </a:avLst>
          </a:prstGeom>
          <a:solidFill>
            <a:srgbClr val="3C136D"/>
          </a:solidFill>
          <a:ln w="12144">
            <a:solidFill>
              <a:srgbClr val="481782"/>
            </a:solidFill>
            <a:prstDash val="solid"/>
          </a:ln>
        </p:spPr>
      </p:sp>
      <p:sp>
        <p:nvSpPr>
          <p:cNvPr id="25" name="Text 21"/>
          <p:cNvSpPr/>
          <p:nvPr/>
        </p:nvSpPr>
        <p:spPr>
          <a:xfrm>
            <a:off x="7549872" y="5277326"/>
            <a:ext cx="167640" cy="367546"/>
          </a:xfrm>
          <a:prstGeom prst="rect">
            <a:avLst/>
          </a:prstGeom>
          <a:noFill/>
          <a:ln/>
        </p:spPr>
        <p:txBody>
          <a:bodyPr wrap="none" rtlCol="0" anchor="t"/>
          <a:lstStyle/>
          <a:p>
            <a:pPr marL="0" indent="0" algn="ctr">
              <a:lnSpc>
                <a:spcPts val="2895"/>
              </a:lnSpc>
              <a:buNone/>
            </a:pPr>
            <a:r>
              <a:rPr lang="en-US" sz="2316" dirty="0">
                <a:solidFill>
                  <a:srgbClr val="DCD7E5"/>
                </a:solidFill>
                <a:latin typeface="Montserrat" pitchFamily="34" charset="0"/>
                <a:ea typeface="Montserrat" pitchFamily="34" charset="-122"/>
                <a:cs typeface="Montserrat" pitchFamily="34" charset="-120"/>
              </a:rPr>
              <a:t>5</a:t>
            </a:r>
            <a:endParaRPr lang="en-US" sz="2316" dirty="0"/>
          </a:p>
        </p:txBody>
      </p:sp>
      <p:sp>
        <p:nvSpPr>
          <p:cNvPr id="26" name="Text 22"/>
          <p:cNvSpPr/>
          <p:nvPr/>
        </p:nvSpPr>
        <p:spPr>
          <a:xfrm>
            <a:off x="8050292" y="5307925"/>
            <a:ext cx="2217420" cy="306229"/>
          </a:xfrm>
          <a:prstGeom prst="rect">
            <a:avLst/>
          </a:prstGeom>
          <a:noFill/>
          <a:ln/>
        </p:spPr>
        <p:txBody>
          <a:bodyPr wrap="none" rtlCol="0" anchor="t"/>
          <a:lstStyle/>
          <a:p>
            <a:pPr marL="0" indent="0">
              <a:lnSpc>
                <a:spcPts val="2412"/>
              </a:lnSpc>
              <a:buNone/>
            </a:pPr>
            <a:r>
              <a:rPr lang="en-US" sz="1930" dirty="0">
                <a:solidFill>
                  <a:srgbClr val="DCD7E5"/>
                </a:solidFill>
                <a:latin typeface="Montserrat" pitchFamily="34" charset="0"/>
                <a:ea typeface="Montserrat" pitchFamily="34" charset="-122"/>
                <a:cs typeface="Montserrat" pitchFamily="34" charset="-120"/>
              </a:rPr>
              <a:t>Voice Recognition</a:t>
            </a:r>
            <a:endParaRPr lang="en-US" sz="1930" dirty="0"/>
          </a:p>
        </p:txBody>
      </p:sp>
      <p:sp>
        <p:nvSpPr>
          <p:cNvPr id="27" name="Text 23"/>
          <p:cNvSpPr/>
          <p:nvPr/>
        </p:nvSpPr>
        <p:spPr>
          <a:xfrm>
            <a:off x="8050292" y="5810131"/>
            <a:ext cx="3921323" cy="1568648"/>
          </a:xfrm>
          <a:prstGeom prst="rect">
            <a:avLst/>
          </a:prstGeom>
          <a:noFill/>
          <a:ln/>
        </p:spPr>
        <p:txBody>
          <a:bodyPr wrap="square" rtlCol="0" anchor="t"/>
          <a:lstStyle/>
          <a:p>
            <a:pPr marL="0" indent="0">
              <a:lnSpc>
                <a:spcPts val="2470"/>
              </a:lnSpc>
              <a:buNone/>
            </a:pPr>
            <a:r>
              <a:rPr lang="en-US" sz="1544" dirty="0">
                <a:solidFill>
                  <a:srgbClr val="DCD7E5"/>
                </a:solidFill>
                <a:latin typeface="Heebo" pitchFamily="34" charset="0"/>
                <a:ea typeface="Heebo" pitchFamily="34" charset="-122"/>
                <a:cs typeface="Heebo" pitchFamily="34" charset="-120"/>
              </a:rPr>
              <a:t>Voice Recognition, a cutting-edge technology at the heart of our app, enables users to effortlessly input expenses using voice commands, enhancing user convenience and minimizing manual data entry errors.</a:t>
            </a:r>
            <a:endParaRPr lang="en-US" sz="15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190042"/>
            <a:ext cx="4443889" cy="694373"/>
          </a:xfrm>
          <a:prstGeom prst="rect">
            <a:avLst/>
          </a:prstGeom>
          <a:noFill/>
          <a:ln/>
        </p:spPr>
        <p:txBody>
          <a:bodyPr wrap="none" rtlCol="0" anchor="t"/>
          <a:lstStyle/>
          <a:p>
            <a:pPr marL="0" indent="0">
              <a:lnSpc>
                <a:spcPts val="5468"/>
              </a:lnSpc>
              <a:buNone/>
            </a:pPr>
            <a:r>
              <a:rPr lang="en-US" sz="4374" dirty="0">
                <a:solidFill>
                  <a:srgbClr val="FAA1A1"/>
                </a:solidFill>
                <a:latin typeface="Montserrat" pitchFamily="34" charset="0"/>
                <a:ea typeface="Montserrat" pitchFamily="34" charset="-122"/>
                <a:cs typeface="Montserrat" pitchFamily="34" charset="-120"/>
              </a:rPr>
              <a:t>Technologies</a:t>
            </a:r>
            <a:endParaRPr lang="en-US" sz="4374" dirty="0"/>
          </a:p>
        </p:txBody>
      </p:sp>
      <p:sp>
        <p:nvSpPr>
          <p:cNvPr id="5" name="Text 2"/>
          <p:cNvSpPr/>
          <p:nvPr/>
        </p:nvSpPr>
        <p:spPr>
          <a:xfrm>
            <a:off x="2037993" y="4328755"/>
            <a:ext cx="1055441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Utilizing a powerful blend of HTML, CSS, JavaScript, PHP, and MySQL technologies, our web-based project offers a seamless and interactive financial management experience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190982"/>
            <a:ext cx="6591300" cy="694373"/>
          </a:xfrm>
          <a:prstGeom prst="rect">
            <a:avLst/>
          </a:prstGeom>
          <a:noFill/>
          <a:ln/>
        </p:spPr>
        <p:txBody>
          <a:bodyPr wrap="none" rtlCol="0" anchor="t"/>
          <a:lstStyle/>
          <a:p>
            <a:pPr marL="0" indent="0">
              <a:lnSpc>
                <a:spcPts val="5468"/>
              </a:lnSpc>
              <a:buNone/>
            </a:pPr>
            <a:r>
              <a:rPr lang="en-US" sz="4374" dirty="0">
                <a:solidFill>
                  <a:srgbClr val="FFA44F"/>
                </a:solidFill>
                <a:latin typeface="Montserrat" pitchFamily="34" charset="0"/>
                <a:ea typeface="Montserrat" pitchFamily="34" charset="-122"/>
                <a:cs typeface="Montserrat" pitchFamily="34" charset="-120"/>
              </a:rPr>
              <a:t>Software Requirements</a:t>
            </a:r>
            <a:endParaRPr lang="en-US" sz="4374" dirty="0"/>
          </a:p>
        </p:txBody>
      </p:sp>
      <p:sp>
        <p:nvSpPr>
          <p:cNvPr id="5" name="Text 2"/>
          <p:cNvSpPr/>
          <p:nvPr/>
        </p:nvSpPr>
        <p:spPr>
          <a:xfrm>
            <a:off x="2393394" y="2329696"/>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Web Browsers</a:t>
            </a:r>
            <a:r>
              <a:rPr lang="en-US" sz="1750" dirty="0">
                <a:solidFill>
                  <a:srgbClr val="DCD7E5"/>
                </a:solidFill>
                <a:latin typeface="Heebo" pitchFamily="34" charset="0"/>
                <a:ea typeface="Heebo" pitchFamily="34" charset="-122"/>
                <a:cs typeface="Heebo" pitchFamily="34" charset="-120"/>
              </a:rPr>
              <a:t>: Compatible with major web browsers like Chrome, Firefox, and Edge.</a:t>
            </a:r>
            <a:endParaRPr lang="en-US" sz="1750" dirty="0"/>
          </a:p>
        </p:txBody>
      </p:sp>
      <p:sp>
        <p:nvSpPr>
          <p:cNvPr id="6" name="Text 3"/>
          <p:cNvSpPr/>
          <p:nvPr/>
        </p:nvSpPr>
        <p:spPr>
          <a:xfrm>
            <a:off x="2393394" y="2773918"/>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Operating System</a:t>
            </a:r>
            <a:r>
              <a:rPr lang="en-US" sz="1750" dirty="0">
                <a:solidFill>
                  <a:srgbClr val="DCD7E5"/>
                </a:solidFill>
                <a:latin typeface="Heebo" pitchFamily="34" charset="0"/>
                <a:ea typeface="Heebo" pitchFamily="34" charset="-122"/>
                <a:cs typeface="Heebo" pitchFamily="34" charset="-120"/>
              </a:rPr>
              <a:t>: Works on Windows, macOS, and Linux.</a:t>
            </a:r>
            <a:endParaRPr lang="en-US" sz="1750" dirty="0"/>
          </a:p>
        </p:txBody>
      </p:sp>
      <p:sp>
        <p:nvSpPr>
          <p:cNvPr id="7" name="Text 4"/>
          <p:cNvSpPr/>
          <p:nvPr/>
        </p:nvSpPr>
        <p:spPr>
          <a:xfrm>
            <a:off x="2393394" y="3218140"/>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Development Tools</a:t>
            </a:r>
            <a:r>
              <a:rPr lang="en-US" sz="1750" dirty="0">
                <a:solidFill>
                  <a:srgbClr val="DCD7E5"/>
                </a:solidFill>
                <a:latin typeface="Heebo" pitchFamily="34" charset="0"/>
                <a:ea typeface="Heebo" pitchFamily="34" charset="-122"/>
                <a:cs typeface="Heebo" pitchFamily="34" charset="-120"/>
              </a:rPr>
              <a:t>: Uses standard coding tools, including text editors, Git for version control, and phpMyAdmin for database management.</a:t>
            </a:r>
            <a:endParaRPr lang="en-US" sz="1750" dirty="0"/>
          </a:p>
        </p:txBody>
      </p:sp>
      <p:sp>
        <p:nvSpPr>
          <p:cNvPr id="8" name="Text 5"/>
          <p:cNvSpPr/>
          <p:nvPr/>
        </p:nvSpPr>
        <p:spPr>
          <a:xfrm>
            <a:off x="2393394" y="4017764"/>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Web Server</a:t>
            </a:r>
            <a:r>
              <a:rPr lang="en-US" sz="1750" dirty="0">
                <a:solidFill>
                  <a:srgbClr val="DCD7E5"/>
                </a:solidFill>
                <a:latin typeface="Heebo" pitchFamily="34" charset="0"/>
                <a:ea typeface="Heebo" pitchFamily="34" charset="-122"/>
                <a:cs typeface="Heebo" pitchFamily="34" charset="-120"/>
              </a:rPr>
              <a:t>: Hosted on servers like Apache or Nginx.</a:t>
            </a:r>
            <a:endParaRPr lang="en-US" sz="1750" dirty="0"/>
          </a:p>
        </p:txBody>
      </p:sp>
      <p:sp>
        <p:nvSpPr>
          <p:cNvPr id="9" name="Text 6"/>
          <p:cNvSpPr/>
          <p:nvPr/>
        </p:nvSpPr>
        <p:spPr>
          <a:xfrm>
            <a:off x="2393394" y="4461986"/>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Server-Side Language</a:t>
            </a:r>
            <a:r>
              <a:rPr lang="en-US" sz="1750" dirty="0">
                <a:solidFill>
                  <a:srgbClr val="DCD7E5"/>
                </a:solidFill>
                <a:latin typeface="Heebo" pitchFamily="34" charset="0"/>
                <a:ea typeface="Heebo" pitchFamily="34" charset="-122"/>
                <a:cs typeface="Heebo" pitchFamily="34" charset="-120"/>
              </a:rPr>
              <a:t>: Powered by PHP.</a:t>
            </a:r>
            <a:endParaRPr lang="en-US" sz="1750" dirty="0"/>
          </a:p>
        </p:txBody>
      </p:sp>
      <p:sp>
        <p:nvSpPr>
          <p:cNvPr id="10" name="Text 7"/>
          <p:cNvSpPr/>
          <p:nvPr/>
        </p:nvSpPr>
        <p:spPr>
          <a:xfrm>
            <a:off x="2393394" y="4906208"/>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Database</a:t>
            </a:r>
            <a:r>
              <a:rPr lang="en-US" sz="1750" dirty="0">
                <a:solidFill>
                  <a:srgbClr val="DCD7E5"/>
                </a:solidFill>
                <a:latin typeface="Heebo" pitchFamily="34" charset="0"/>
                <a:ea typeface="Heebo" pitchFamily="34" charset="-122"/>
                <a:cs typeface="Heebo" pitchFamily="34" charset="-120"/>
              </a:rPr>
              <a:t>: Utilizes MySQL for data storage.</a:t>
            </a:r>
            <a:endParaRPr lang="en-US" sz="1750" dirty="0"/>
          </a:p>
        </p:txBody>
      </p:sp>
      <p:sp>
        <p:nvSpPr>
          <p:cNvPr id="11" name="Text 8"/>
          <p:cNvSpPr/>
          <p:nvPr/>
        </p:nvSpPr>
        <p:spPr>
          <a:xfrm>
            <a:off x="2393394" y="5350431"/>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Front-End</a:t>
            </a:r>
            <a:r>
              <a:rPr lang="en-US" sz="1750" dirty="0">
                <a:solidFill>
                  <a:srgbClr val="DCD7E5"/>
                </a:solidFill>
                <a:latin typeface="Heebo" pitchFamily="34" charset="0"/>
                <a:ea typeface="Heebo" pitchFamily="34" charset="-122"/>
                <a:cs typeface="Heebo" pitchFamily="34" charset="-120"/>
              </a:rPr>
              <a:t>: Implements HTML, CSS, and JavaScript (e.g., Bootstrap, jQuery) for the user interface.</a:t>
            </a:r>
            <a:endParaRPr lang="en-US" sz="1750" dirty="0"/>
          </a:p>
        </p:txBody>
      </p:sp>
      <p:sp>
        <p:nvSpPr>
          <p:cNvPr id="12" name="Text 9"/>
          <p:cNvSpPr/>
          <p:nvPr/>
        </p:nvSpPr>
        <p:spPr>
          <a:xfrm>
            <a:off x="2393394" y="5794653"/>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Voice Recognition</a:t>
            </a:r>
            <a:r>
              <a:rPr lang="en-US" sz="1750" dirty="0">
                <a:solidFill>
                  <a:srgbClr val="DCD7E5"/>
                </a:solidFill>
                <a:latin typeface="Heebo" pitchFamily="34" charset="0"/>
                <a:ea typeface="Heebo" pitchFamily="34" charset="-122"/>
                <a:cs typeface="Heebo" pitchFamily="34" charset="-120"/>
              </a:rPr>
              <a:t>: Incorporates voice recognition libraries or APIs.</a:t>
            </a:r>
            <a:endParaRPr lang="en-US" sz="1750" dirty="0"/>
          </a:p>
        </p:txBody>
      </p:sp>
      <p:sp>
        <p:nvSpPr>
          <p:cNvPr id="13" name="Text 10"/>
          <p:cNvSpPr/>
          <p:nvPr/>
        </p:nvSpPr>
        <p:spPr>
          <a:xfrm>
            <a:off x="2393394" y="6238875"/>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Web Hosting</a:t>
            </a:r>
            <a:r>
              <a:rPr lang="en-US" sz="1750" dirty="0">
                <a:solidFill>
                  <a:srgbClr val="DCD7E5"/>
                </a:solidFill>
                <a:latin typeface="Heebo" pitchFamily="34" charset="0"/>
                <a:ea typeface="Heebo" pitchFamily="34" charset="-122"/>
                <a:cs typeface="Heebo" pitchFamily="34" charset="-120"/>
              </a:rPr>
              <a:t>: Can be deployed on various hosting services like AWS or Heroku.</a:t>
            </a:r>
            <a:endParaRPr lang="en-US" sz="1750" dirty="0"/>
          </a:p>
        </p:txBody>
      </p:sp>
      <p:sp>
        <p:nvSpPr>
          <p:cNvPr id="14" name="Text 11"/>
          <p:cNvSpPr/>
          <p:nvPr/>
        </p:nvSpPr>
        <p:spPr>
          <a:xfrm>
            <a:off x="2393394" y="6683097"/>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Communication</a:t>
            </a:r>
            <a:r>
              <a:rPr lang="en-US" sz="1750" dirty="0">
                <a:solidFill>
                  <a:srgbClr val="DCD7E5"/>
                </a:solidFill>
                <a:latin typeface="Heebo" pitchFamily="34" charset="0"/>
                <a:ea typeface="Heebo" pitchFamily="34" charset="-122"/>
                <a:cs typeface="Heebo" pitchFamily="34" charset="-120"/>
              </a:rPr>
              <a:t>: Uses standard web communication protocols (e.g., HTTP, WebSocket).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812965"/>
            <a:ext cx="4443889" cy="694373"/>
          </a:xfrm>
          <a:prstGeom prst="rect">
            <a:avLst/>
          </a:prstGeom>
          <a:noFill/>
          <a:ln/>
        </p:spPr>
        <p:txBody>
          <a:bodyPr wrap="none" rtlCol="0" anchor="t"/>
          <a:lstStyle/>
          <a:p>
            <a:pPr marL="0" indent="0">
              <a:lnSpc>
                <a:spcPts val="5468"/>
              </a:lnSpc>
              <a:buNone/>
            </a:pPr>
            <a:r>
              <a:rPr lang="en-US" sz="4374" dirty="0">
                <a:solidFill>
                  <a:srgbClr val="FFD1A7"/>
                </a:solidFill>
                <a:latin typeface="Montserrat" pitchFamily="34" charset="0"/>
                <a:ea typeface="Montserrat" pitchFamily="34" charset="-122"/>
                <a:cs typeface="Montserrat" pitchFamily="34" charset="-120"/>
              </a:rPr>
              <a:t>Client Devices</a:t>
            </a:r>
            <a:endParaRPr lang="en-US" sz="4374" dirty="0"/>
          </a:p>
        </p:txBody>
      </p:sp>
      <p:sp>
        <p:nvSpPr>
          <p:cNvPr id="5" name="Text 2"/>
          <p:cNvSpPr/>
          <p:nvPr/>
        </p:nvSpPr>
        <p:spPr>
          <a:xfrm>
            <a:off x="2393394" y="295167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Personal Computers (PCs) and Laptops: </a:t>
            </a:r>
            <a:endParaRPr lang="en-US" sz="1750" dirty="0"/>
          </a:p>
        </p:txBody>
      </p:sp>
      <p:sp>
        <p:nvSpPr>
          <p:cNvPr id="6" name="Text 3"/>
          <p:cNvSpPr/>
          <p:nvPr/>
        </p:nvSpPr>
        <p:spPr>
          <a:xfrm>
            <a:off x="2393394" y="339590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Operating System: Windows 10 or macOS 10.15 and above </a:t>
            </a:r>
            <a:endParaRPr lang="en-US" sz="1750" dirty="0"/>
          </a:p>
        </p:txBody>
      </p:sp>
      <p:sp>
        <p:nvSpPr>
          <p:cNvPr id="7" name="Text 4"/>
          <p:cNvSpPr/>
          <p:nvPr/>
        </p:nvSpPr>
        <p:spPr>
          <a:xfrm>
            <a:off x="2393394" y="384012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RAM: Minimum 4GB RAM </a:t>
            </a:r>
            <a:endParaRPr lang="en-US" sz="1750" dirty="0"/>
          </a:p>
        </p:txBody>
      </p:sp>
      <p:sp>
        <p:nvSpPr>
          <p:cNvPr id="8" name="Text 5"/>
          <p:cNvSpPr/>
          <p:nvPr/>
        </p:nvSpPr>
        <p:spPr>
          <a:xfrm>
            <a:off x="2393394" y="428434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Storage: Sufficient free storage for browser cache and local data storage</a:t>
            </a:r>
            <a:endParaRPr lang="en-US" sz="1750" dirty="0"/>
          </a:p>
        </p:txBody>
      </p:sp>
      <p:sp>
        <p:nvSpPr>
          <p:cNvPr id="9" name="Text 6"/>
          <p:cNvSpPr/>
          <p:nvPr/>
        </p:nvSpPr>
        <p:spPr>
          <a:xfrm>
            <a:off x="2393394" y="472856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Mobile Devices (Smartphones and Tablets):</a:t>
            </a:r>
            <a:endParaRPr lang="en-US" sz="1750" dirty="0"/>
          </a:p>
        </p:txBody>
      </p:sp>
      <p:sp>
        <p:nvSpPr>
          <p:cNvPr id="10" name="Text 7"/>
          <p:cNvSpPr/>
          <p:nvPr/>
        </p:nvSpPr>
        <p:spPr>
          <a:xfrm>
            <a:off x="2748915" y="5172789"/>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Operating System: Android 8.0 and above, iOS 12 and above</a:t>
            </a:r>
            <a:endParaRPr lang="en-US" sz="1750" dirty="0"/>
          </a:p>
        </p:txBody>
      </p:sp>
      <p:sp>
        <p:nvSpPr>
          <p:cNvPr id="11" name="Text 8"/>
          <p:cNvSpPr/>
          <p:nvPr/>
        </p:nvSpPr>
        <p:spPr>
          <a:xfrm>
            <a:off x="2748915" y="5617012"/>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RAM: Minimum 2GB RAM</a:t>
            </a:r>
            <a:endParaRPr lang="en-US" sz="1750" dirty="0"/>
          </a:p>
        </p:txBody>
      </p:sp>
      <p:sp>
        <p:nvSpPr>
          <p:cNvPr id="12" name="Text 9"/>
          <p:cNvSpPr/>
          <p:nvPr/>
        </p:nvSpPr>
        <p:spPr>
          <a:xfrm>
            <a:off x="2748915" y="6061234"/>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Storage: Adequate free storage for app installation and local data storage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3367683"/>
            <a:ext cx="5623560" cy="694373"/>
          </a:xfrm>
          <a:prstGeom prst="rect">
            <a:avLst/>
          </a:prstGeom>
          <a:noFill/>
          <a:ln/>
        </p:spPr>
        <p:txBody>
          <a:bodyPr wrap="none" rtlCol="0" anchor="t"/>
          <a:lstStyle/>
          <a:p>
            <a:pPr marL="0" indent="0">
              <a:lnSpc>
                <a:spcPts val="5468"/>
              </a:lnSpc>
              <a:buNone/>
            </a:pPr>
            <a:r>
              <a:rPr lang="en-US" sz="4374" dirty="0">
                <a:solidFill>
                  <a:srgbClr val="D8AFF8"/>
                </a:solidFill>
                <a:latin typeface="Montserrat" pitchFamily="34" charset="0"/>
                <a:ea typeface="Montserrat" pitchFamily="34" charset="-122"/>
                <a:cs typeface="Montserrat" pitchFamily="34" charset="-120"/>
              </a:rPr>
              <a:t>Internet Connection</a:t>
            </a:r>
            <a:endParaRPr lang="en-US" sz="4374" dirty="0"/>
          </a:p>
        </p:txBody>
      </p:sp>
      <p:sp>
        <p:nvSpPr>
          <p:cNvPr id="5" name="Text 2"/>
          <p:cNvSpPr/>
          <p:nvPr/>
        </p:nvSpPr>
        <p:spPr>
          <a:xfrm>
            <a:off x="2037993" y="4506397"/>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stable and active internet connection is required for accessing the web-based Expense Sharing App. </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126927"/>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Server Infrastructure (for hosting the app)</a:t>
            </a:r>
            <a:endParaRPr lang="en-US" sz="4374" dirty="0"/>
          </a:p>
        </p:txBody>
      </p:sp>
      <p:sp>
        <p:nvSpPr>
          <p:cNvPr id="5" name="Text 2"/>
          <p:cNvSpPr/>
          <p:nvPr/>
        </p:nvSpPr>
        <p:spPr>
          <a:xfrm>
            <a:off x="2037993" y="2960013"/>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Server Machines or Virtual Servers:</a:t>
            </a:r>
            <a:endParaRPr lang="en-US" sz="1750" dirty="0"/>
          </a:p>
        </p:txBody>
      </p:sp>
      <p:sp>
        <p:nvSpPr>
          <p:cNvPr id="6" name="Text 3"/>
          <p:cNvSpPr/>
          <p:nvPr/>
        </p:nvSpPr>
        <p:spPr>
          <a:xfrm>
            <a:off x="2393394" y="3565327"/>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DCD7E5"/>
                </a:solidFill>
                <a:latin typeface="Heebo" pitchFamily="34" charset="0"/>
                <a:ea typeface="Heebo" pitchFamily="34" charset="-122"/>
                <a:cs typeface="Heebo" pitchFamily="34" charset="-120"/>
              </a:rPr>
              <a:t> CPU: Dual-core or higher </a:t>
            </a:r>
            <a:endParaRPr lang="en-US" sz="1750" dirty="0"/>
          </a:p>
        </p:txBody>
      </p:sp>
      <p:sp>
        <p:nvSpPr>
          <p:cNvPr id="7" name="Text 4"/>
          <p:cNvSpPr/>
          <p:nvPr/>
        </p:nvSpPr>
        <p:spPr>
          <a:xfrm>
            <a:off x="2393394" y="4009549"/>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DCD7E5"/>
                </a:solidFill>
                <a:latin typeface="Heebo" pitchFamily="34" charset="0"/>
                <a:ea typeface="Heebo" pitchFamily="34" charset="-122"/>
                <a:cs typeface="Heebo" pitchFamily="34" charset="-120"/>
              </a:rPr>
              <a:t>RAM: Minimum 8GB RAM </a:t>
            </a:r>
            <a:endParaRPr lang="en-US" sz="1750" dirty="0"/>
          </a:p>
        </p:txBody>
      </p:sp>
      <p:sp>
        <p:nvSpPr>
          <p:cNvPr id="8" name="Text 5"/>
          <p:cNvSpPr/>
          <p:nvPr/>
        </p:nvSpPr>
        <p:spPr>
          <a:xfrm>
            <a:off x="2393394" y="4453771"/>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DCD7E5"/>
                </a:solidFill>
                <a:latin typeface="Heebo" pitchFamily="34" charset="0"/>
                <a:ea typeface="Heebo" pitchFamily="34" charset="-122"/>
                <a:cs typeface="Heebo" pitchFamily="34" charset="-120"/>
              </a:rPr>
              <a:t>Storage: As per application data and database requirements</a:t>
            </a:r>
            <a:endParaRPr lang="en-US" sz="1750" dirty="0"/>
          </a:p>
        </p:txBody>
      </p:sp>
      <p:sp>
        <p:nvSpPr>
          <p:cNvPr id="9" name="Text 6"/>
          <p:cNvSpPr/>
          <p:nvPr/>
        </p:nvSpPr>
        <p:spPr>
          <a:xfrm>
            <a:off x="2393394" y="4897993"/>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dirty="0">
                <a:solidFill>
                  <a:srgbClr val="DCD7E5"/>
                </a:solidFill>
                <a:latin typeface="Heebo" pitchFamily="34" charset="0"/>
                <a:ea typeface="Heebo" pitchFamily="34" charset="-122"/>
                <a:cs typeface="Heebo" pitchFamily="34" charset="-120"/>
              </a:rPr>
              <a:t>Operating System Compatibility: Our Expense Sharing App is designed to be versatile and accessible. It supports multiple operating systems, including:</a:t>
            </a:r>
            <a:endParaRPr lang="en-US" sz="1750" dirty="0"/>
          </a:p>
        </p:txBody>
      </p:sp>
      <p:sp>
        <p:nvSpPr>
          <p:cNvPr id="10" name="Text 7"/>
          <p:cNvSpPr/>
          <p:nvPr/>
        </p:nvSpPr>
        <p:spPr>
          <a:xfrm>
            <a:off x="2393394" y="585870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Windows 7 or later</a:t>
            </a:r>
            <a:endParaRPr lang="en-US" sz="1750" dirty="0"/>
          </a:p>
        </p:txBody>
      </p:sp>
      <p:sp>
        <p:nvSpPr>
          <p:cNvPr id="11" name="Text 8"/>
          <p:cNvSpPr/>
          <p:nvPr/>
        </p:nvSpPr>
        <p:spPr>
          <a:xfrm>
            <a:off x="2393394" y="630293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macOS 10.15 (Catalina) or later</a:t>
            </a:r>
            <a:endParaRPr lang="en-US" sz="1750" dirty="0"/>
          </a:p>
        </p:txBody>
      </p:sp>
      <p:sp>
        <p:nvSpPr>
          <p:cNvPr id="12" name="Text 9"/>
          <p:cNvSpPr/>
          <p:nvPr/>
        </p:nvSpPr>
        <p:spPr>
          <a:xfrm>
            <a:off x="2393394" y="674715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Linux distributions (e.g., Ubuntu 20.04 LTS)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1267</Words>
  <Application>Microsoft Office PowerPoint</Application>
  <PresentationFormat>Custom</PresentationFormat>
  <Paragraphs>183</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Heebo</vt:lpstr>
      <vt:lpstr>Montserrat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Rupal Goyal</cp:lastModifiedBy>
  <cp:revision>38</cp:revision>
  <dcterms:created xsi:type="dcterms:W3CDTF">2023-09-24T18:06:58Z</dcterms:created>
  <dcterms:modified xsi:type="dcterms:W3CDTF">2024-01-24T05:07:11Z</dcterms:modified>
</cp:coreProperties>
</file>